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1" r:id="rId3"/>
    <p:sldId id="290" r:id="rId4"/>
    <p:sldId id="291" r:id="rId5"/>
    <p:sldId id="277" r:id="rId6"/>
    <p:sldId id="286" r:id="rId7"/>
    <p:sldId id="287" r:id="rId8"/>
    <p:sldId id="289" r:id="rId9"/>
    <p:sldId id="288" r:id="rId10"/>
    <p:sldId id="274" r:id="rId11"/>
    <p:sldId id="296" r:id="rId12"/>
    <p:sldId id="294" r:id="rId13"/>
    <p:sldId id="276" r:id="rId14"/>
    <p:sldId id="272" r:id="rId15"/>
    <p:sldId id="275" r:id="rId16"/>
    <p:sldId id="292" r:id="rId17"/>
    <p:sldId id="295" r:id="rId18"/>
    <p:sldId id="281" r:id="rId19"/>
    <p:sldId id="283" r:id="rId20"/>
    <p:sldId id="270" r:id="rId21"/>
    <p:sldId id="261" r:id="rId22"/>
    <p:sldId id="257" r:id="rId23"/>
    <p:sldId id="262" r:id="rId24"/>
    <p:sldId id="263" r:id="rId25"/>
    <p:sldId id="258" r:id="rId26"/>
    <p:sldId id="265" r:id="rId27"/>
    <p:sldId id="264" r:id="rId28"/>
    <p:sldId id="260" r:id="rId29"/>
    <p:sldId id="266" r:id="rId30"/>
    <p:sldId id="2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9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87254-32A3-4C21-83DA-DEBF57B1C901}" type="datetimeFigureOut">
              <a:rPr lang="en-US" smtClean="0"/>
              <a:pPr/>
              <a:t>5/21/2010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63427-8CB8-4392-A49A-8001A22027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eather.gov/nerf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eather.gov/lmrfc" TargetMode="External"/><Relationship Id="rId5" Type="http://schemas.openxmlformats.org/officeDocument/2006/relationships/hyperlink" Target="http://weather.gov/serfc" TargetMode="External"/><Relationship Id="rId4" Type="http://schemas.openxmlformats.org/officeDocument/2006/relationships/hyperlink" Target="http://weather.gov/ohrfc"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rh.noaa.gov/rfcshare/ffg.php?duration=3&amp;location=ER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a:t>
            </a:r>
            <a:r>
              <a:rPr lang="en-US" dirty="0" smtClean="0"/>
              <a:t>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can be useful to identify areas that see the heaviest or the lightest amounts of precipitation. You can view this data over a day, a week, or up to 180 days.  This data can also be downloaded.</a:t>
            </a:r>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can be useful to identify areas that see the heaviest or the lightest amounts of precipitation. You can view this data over a day, a week, or up to 180 days.  This data can also be downloaded.</a:t>
            </a:r>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you would change your</a:t>
            </a:r>
            <a:r>
              <a:rPr lang="en-US" baseline="0" dirty="0" smtClean="0"/>
              <a:t> interval for the data.</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 to go farther back than 180 days, you can change</a:t>
            </a:r>
            <a:r>
              <a:rPr lang="en-US" baseline="0" dirty="0" smtClean="0"/>
              <a:t> the timeframe to archive mode. This will allow you to view data back to 2005. This is helpful for historic events. </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observed precipitation, you can view departures from normal.  Much like with observed precipitation, </a:t>
            </a:r>
            <a:r>
              <a:rPr lang="en-US" baseline="0" dirty="0" smtClean="0"/>
              <a:t> you have many options on how to view this data.</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Inundation</a:t>
            </a:r>
            <a:r>
              <a:rPr lang="en-US" baseline="0" dirty="0" smtClean="0"/>
              <a:t> mapping provides a visual representation of what areas may flood based on the level of the river.</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 </a:t>
            </a:r>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 </a:t>
            </a:r>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gain a better understanding of the amount of precipitation that is expected in the near future, precipitation forecast maps are issued by the various River Forecast Centers (RFCs).  The display of this maps may differ slightly but the content is the same. </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 </a:t>
            </a:r>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and warning products that are issued by the National Weather Service appear</a:t>
            </a:r>
            <a:r>
              <a:rPr lang="en-US" baseline="0" dirty="0" smtClean="0"/>
              <a:t> on the local map to give a graphical representation of the hazard.  Using the legend at the right, you can visually see what each product is.</a:t>
            </a:r>
            <a:r>
              <a:rPr lang="en-US" dirty="0" smtClean="0"/>
              <a:t> </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 </a:t>
            </a:r>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Middle Atlantic River Forecast Center is one of 13 National Weather Service River Forecast Centers.  We are located in State College, PA and serve the Susquehanna, Delaware, Passaic, Raritan, Potomac, Rappahannock and James water sheds.</a:t>
            </a:r>
          </a:p>
          <a:p>
            <a:endParaRPr lang="en-US" dirty="0"/>
          </a:p>
          <a:p>
            <a:r>
              <a:rPr lang="en-US" dirty="0" smtClean="0"/>
              <a:t>Our homepage is weather.gov/marfc</a:t>
            </a:r>
          </a:p>
          <a:p>
            <a:endParaRPr lang="en-US" dirty="0"/>
          </a:p>
          <a:p>
            <a:r>
              <a:rPr lang="en-US" dirty="0" smtClean="0"/>
              <a:t>Other River Forecast Centers serving the Eastern United States are:</a:t>
            </a:r>
          </a:p>
          <a:p>
            <a:endParaRPr lang="en-US" dirty="0"/>
          </a:p>
          <a:p>
            <a:r>
              <a:rPr lang="en-US" dirty="0" smtClean="0"/>
              <a:t>Northeast </a:t>
            </a:r>
            <a:r>
              <a:rPr lang="en-US" dirty="0" smtClean="0">
                <a:hlinkClick r:id="rId3"/>
              </a:rPr>
              <a:t>http://weather.gov/nerfy</a:t>
            </a:r>
            <a:endParaRPr lang="en-US" dirty="0" smtClean="0"/>
          </a:p>
          <a:p>
            <a:r>
              <a:rPr lang="en-US" dirty="0" smtClean="0"/>
              <a:t>Ohio  </a:t>
            </a:r>
            <a:r>
              <a:rPr lang="en-US" dirty="0" smtClean="0">
                <a:hlinkClick r:id="rId4"/>
              </a:rPr>
              <a:t>http://weather.gov/ohrfc</a:t>
            </a:r>
            <a:endParaRPr lang="en-US" dirty="0" smtClean="0"/>
          </a:p>
          <a:p>
            <a:r>
              <a:rPr lang="en-US" dirty="0" smtClean="0"/>
              <a:t>Southeast </a:t>
            </a:r>
            <a:r>
              <a:rPr lang="en-US" dirty="0" smtClean="0">
                <a:hlinkClick r:id="rId5"/>
              </a:rPr>
              <a:t>http://weather.gov/serfc</a:t>
            </a:r>
            <a:endParaRPr lang="en-US" dirty="0" smtClean="0"/>
          </a:p>
          <a:p>
            <a:r>
              <a:rPr lang="en-US" dirty="0" smtClean="0"/>
              <a:t>Lower Mississippi </a:t>
            </a:r>
            <a:r>
              <a:rPr lang="en-US" dirty="0" smtClean="0">
                <a:hlinkClick r:id="rId6"/>
              </a:rPr>
              <a:t>http://weather.gov/lmrfc</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on the left hand column on the Middle Atlantic River Forecast Center’s website for the link to Flash Flood Guidance.  This guidance is helpful to get an indication of how much rain is needed to bring small streams out of their banks.  It is important to remember that any new rain occurring after the Guidance was issued, needs to be taken into account when using these values.</a:t>
            </a:r>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Flood Guidance (FFG) provides a general indication of the amount of rainfall evenly distributed over various durations (in hours), necessary to cause small streams to overflow their natural banks. During heavy rainfall, accurate interpretation of the guidance consists of the combination of rainfall that has already occurred plus any additional rainfall that can be confidently expected to fall over the same location in the immediate future.</a:t>
            </a:r>
          </a:p>
          <a:p>
            <a:endParaRPr lang="en-US" dirty="0" smtClean="0"/>
          </a:p>
          <a:p>
            <a:r>
              <a:rPr lang="en-US" dirty="0" smtClean="0"/>
              <a:t>It should be noted that FFG values represent an estimate of average soil moisture and stream flow conditions in a given county. Flooding may occur with less rainfall than indicated in areas where recent rain has been locally heavier. In addition, during prolonged dry spells, soils may temporarily have impervious characteristics at the onset of heavy rain, resulting in extra runoff and possible flooding from lower rainfall amounts than those indicated by the FFG.</a:t>
            </a:r>
          </a:p>
          <a:p>
            <a:endParaRPr lang="en-US" dirty="0" smtClean="0"/>
          </a:p>
          <a:p>
            <a:r>
              <a:rPr lang="en-US" dirty="0" smtClean="0"/>
              <a:t>The</a:t>
            </a:r>
            <a:r>
              <a:rPr lang="en-US" baseline="0" dirty="0" smtClean="0"/>
              <a:t> data is provided in a gridded format in 1, 3 and 6 hr increments.  This website also has a link to a tabular listing by county of the 1, 3, 6 and 12 hr Flash Flood Guidance values.</a:t>
            </a:r>
            <a:endParaRPr lang="en-US" dirty="0" smtClean="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County-averaged</a:t>
            </a:r>
            <a:r>
              <a:rPr lang="en-US" baseline="0" dirty="0" smtClean="0"/>
              <a:t> flash flood guidance </a:t>
            </a:r>
            <a:r>
              <a:rPr lang="en-US" dirty="0" smtClean="0"/>
              <a:t>maps on a regional, state or river forecast center area are available at:  </a:t>
            </a:r>
            <a:r>
              <a:rPr lang="en-US" dirty="0" smtClean="0">
                <a:hlinkClick r:id="rId3"/>
              </a:rPr>
              <a:t>http://www.srh.noaa.gov/rfcshare/ffg.php?duration=3&amp;location=ERN</a:t>
            </a:r>
            <a:endParaRPr lang="en-US" dirty="0" smtClean="0"/>
          </a:p>
          <a:p>
            <a:endParaRPr lang="en-US" dirty="0"/>
          </a:p>
          <a:p>
            <a:r>
              <a:rPr lang="en-US" dirty="0" smtClean="0"/>
              <a:t>You can also download the data for use in GIS applications from this website.</a:t>
            </a:r>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Headwater Flood Guidance depicts the approximate rainfall evenly distributed over various durations to cause selected streams to reach official NWS flood stage (may not necessarily coincide with the natural bank) at U. S. Geological Survey gauging stations. As with Flash Flood Guidance, these values are intended as general guidance. </a:t>
            </a:r>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Snow water equivalent</a:t>
            </a:r>
            <a:r>
              <a:rPr lang="en-US" baseline="0" dirty="0" smtClean="0"/>
              <a:t> is the amount of water held in the snowpack.  MARFC provides basin-average and county-average maps.  Just click on the Snowfall link on the left menu.  These maps are updated every morning.  Our estimated amounts are compared to field observations made by the NWS Weather Forecast Offices, and NYC DEP and also to satellite estimates made by NOHRSC.</a:t>
            </a:r>
          </a:p>
          <a:p>
            <a:endParaRPr lang="en-US" baseline="0" dirty="0" smtClean="0"/>
          </a:p>
          <a:p>
            <a:r>
              <a:rPr lang="en-US" baseline="0" dirty="0" smtClean="0"/>
              <a:t>Snow Water Equivalent is important to know during rain and snowmelt events.  The additional runoff produced by snowmelt may cause more significant flooding.</a:t>
            </a:r>
          </a:p>
        </p:txBody>
      </p:sp>
      <p:sp>
        <p:nvSpPr>
          <p:cNvPr id="4" name="Slide Number Placeholder 3"/>
          <p:cNvSpPr>
            <a:spLocks noGrp="1"/>
          </p:cNvSpPr>
          <p:nvPr>
            <p:ph type="sldNum" sz="quarter" idx="10"/>
          </p:nvPr>
        </p:nvSpPr>
        <p:spPr/>
        <p:txBody>
          <a:bodyPr/>
          <a:lstStyle/>
          <a:p>
            <a:fld id="{55D63427-8CB8-4392-A49A-8001A22027C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 SWE plot</a:t>
            </a:r>
            <a:r>
              <a:rPr lang="en-US" baseline="0" dirty="0" smtClean="0"/>
              <a:t> available through the NOHRSC website.  NOHRSC has many other datasets that you might be interested in:  snow depth, snowpack temperature (let’s you know how ready the pack is to melt), snow melt, etc..</a:t>
            </a:r>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a:t>
            </a:r>
            <a:r>
              <a:rPr lang="en-US" baseline="0" dirty="0" smtClean="0"/>
              <a:t> daily, the Flood Outlook product highlights areas where moderate or major flooding are possible through the next 5 days.</a:t>
            </a:r>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 product is a compilation of all River</a:t>
            </a:r>
            <a:r>
              <a:rPr lang="en-US" baseline="0" dirty="0" smtClean="0"/>
              <a:t> Forecast Center’s individual Flood Outlook Products.  It is updated daily, around 5pm.</a:t>
            </a:r>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the different colors on this map.  A</a:t>
            </a:r>
            <a:r>
              <a:rPr lang="en-US" baseline="0" dirty="0" smtClean="0"/>
              <a:t> flash flood warning, flash flood watch, flood warning, and flood advisory are all products that are currently in effect at this time.</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separate handout</a:t>
            </a:r>
            <a:r>
              <a:rPr lang="en-US" baseline="0" dirty="0" smtClean="0"/>
              <a:t> that will be provided at the conference.  If you have any questions, or need a handout emailed to you, please don’t hesitate to email Patti or Erik.</a:t>
            </a:r>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a particular area of interest, such as where you</a:t>
            </a:r>
            <a:r>
              <a:rPr lang="en-US" baseline="0" dirty="0" smtClean="0"/>
              <a:t> live or work, you can click on the map itself for more information. For instance, let’s say you live in Tupelo, MS.  Click on the map.</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forecast for Tupelo</a:t>
            </a:r>
            <a:r>
              <a:rPr lang="en-US" baseline="0" dirty="0" smtClean="0"/>
              <a:t> will come up (left), along with the Flash Flood Warning link near the top (in red).  By clicking on this link, you will see the actual text for the flash flood warning (right).</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Advanced Hydrologic Prediction Services (AHPS) has many sources of data</a:t>
            </a:r>
            <a:r>
              <a:rPr lang="en-US" baseline="0" dirty="0" smtClean="0"/>
              <a:t> that are useful.  Everything from past/current/future river stages to observed precipitation and precipitation departures can be viewed through AHPS.   By clicking on a specific point on this map, </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view the hydrograph for the river at this point.  This will display the trend of the river, the current stage, and the forecast for the next few days.   Other information such as historical crests, the location of the gauge, and the chance of exceeding levels can be found on this page.</a:t>
            </a:r>
            <a:endParaRPr lang="en-US" dirty="0" smtClean="0"/>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 </a:t>
            </a:r>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 </a:t>
            </a:r>
          </a:p>
          <a:p>
            <a:endParaRPr lang="en-US" dirty="0"/>
          </a:p>
          <a:p>
            <a:r>
              <a:rPr lang="en-US" dirty="0" smtClean="0"/>
              <a:t>The purpose of our talk is to tell you about some useful products on the National Weather Service website that are helpful to understand your vulnerability to flood at any given day.</a:t>
            </a:r>
          </a:p>
          <a:p>
            <a:endParaRPr lang="en-US" dirty="0"/>
          </a:p>
          <a:p>
            <a:r>
              <a:rPr lang="en-US" dirty="0" smtClean="0"/>
              <a:t>A handout is available with a list of all of the addresses for the products we will be showing you.</a:t>
            </a:r>
          </a:p>
          <a:p>
            <a:endParaRPr lang="en-US" dirty="0"/>
          </a:p>
          <a:p>
            <a:endParaRPr lang="en-US" dirty="0"/>
          </a:p>
        </p:txBody>
      </p:sp>
      <p:sp>
        <p:nvSpPr>
          <p:cNvPr id="4" name="Slide Number Placeholder 3"/>
          <p:cNvSpPr>
            <a:spLocks noGrp="1"/>
          </p:cNvSpPr>
          <p:nvPr>
            <p:ph type="sldNum" sz="quarter" idx="10"/>
          </p:nvPr>
        </p:nvSpPr>
        <p:spPr/>
        <p:txBody>
          <a:bodyPr/>
          <a:lstStyle/>
          <a:p>
            <a:fld id="{55D63427-8CB8-4392-A49A-8001A22027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FF85D-1C49-464F-8403-3D8BAA45854B}" type="datetimeFigureOut">
              <a:rPr lang="en-US" smtClean="0"/>
              <a:pPr/>
              <a:t>5/21/2010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FF85D-1C49-464F-8403-3D8BAA45854B}" type="datetimeFigureOut">
              <a:rPr lang="en-US" smtClean="0"/>
              <a:pPr/>
              <a:t>5/21/2010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FF85D-1C49-464F-8403-3D8BAA45854B}" type="datetimeFigureOut">
              <a:rPr lang="en-US" smtClean="0"/>
              <a:pPr/>
              <a:t>5/21/2010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FF85D-1C49-464F-8403-3D8BAA45854B}" type="datetimeFigureOut">
              <a:rPr lang="en-US" smtClean="0"/>
              <a:pPr/>
              <a:t>5/21/2010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FF85D-1C49-464F-8403-3D8BAA45854B}" type="datetimeFigureOut">
              <a:rPr lang="en-US" smtClean="0"/>
              <a:pPr/>
              <a:t>5/21/2010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3FF85D-1C49-464F-8403-3D8BAA45854B}" type="datetimeFigureOut">
              <a:rPr lang="en-US" smtClean="0"/>
              <a:pPr/>
              <a:t>5/21/2010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3FF85D-1C49-464F-8403-3D8BAA45854B}" type="datetimeFigureOut">
              <a:rPr lang="en-US" smtClean="0"/>
              <a:pPr/>
              <a:t>5/21/2010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FF85D-1C49-464F-8403-3D8BAA45854B}" type="datetimeFigureOut">
              <a:rPr lang="en-US" smtClean="0"/>
              <a:pPr/>
              <a:t>5/21/2010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FF85D-1C49-464F-8403-3D8BAA45854B}" type="datetimeFigureOut">
              <a:rPr lang="en-US" smtClean="0"/>
              <a:pPr/>
              <a:t>5/21/2010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FF85D-1C49-464F-8403-3D8BAA45854B}" type="datetimeFigureOut">
              <a:rPr lang="en-US" smtClean="0"/>
              <a:pPr/>
              <a:t>5/21/2010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FF85D-1C49-464F-8403-3D8BAA45854B}" type="datetimeFigureOut">
              <a:rPr lang="en-US" smtClean="0"/>
              <a:pPr/>
              <a:t>5/21/2010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3FB8-312C-4912-92F2-1546FE0685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FF85D-1C49-464F-8403-3D8BAA45854B}" type="datetimeFigureOut">
              <a:rPr lang="en-US" smtClean="0"/>
              <a:pPr/>
              <a:t>5/21/2010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83FB8-312C-4912-92F2-1546FE0685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eather.gov/marf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Erik.hedden@noaa.gov"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patricia.wnek@noa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295401"/>
            <a:ext cx="4572000" cy="2305050"/>
          </a:xfrm>
        </p:spPr>
        <p:txBody>
          <a:bodyPr>
            <a:normAutofit/>
          </a:bodyPr>
          <a:lstStyle/>
          <a:p>
            <a:r>
              <a:rPr lang="en-US" dirty="0" smtClean="0"/>
              <a:t>National Weather Service Products </a:t>
            </a:r>
            <a:br>
              <a:rPr lang="en-US" dirty="0" smtClean="0"/>
            </a:br>
            <a:r>
              <a:rPr lang="en-US" dirty="0" smtClean="0"/>
              <a:t>on the Internet</a:t>
            </a:r>
            <a:endParaRPr lang="en-US" dirty="0"/>
          </a:p>
        </p:txBody>
      </p:sp>
      <p:sp>
        <p:nvSpPr>
          <p:cNvPr id="3" name="Subtitle 2"/>
          <p:cNvSpPr>
            <a:spLocks noGrp="1"/>
          </p:cNvSpPr>
          <p:nvPr>
            <p:ph type="subTitle" idx="1"/>
          </p:nvPr>
        </p:nvSpPr>
        <p:spPr>
          <a:xfrm>
            <a:off x="4191000" y="4343400"/>
            <a:ext cx="3886200" cy="1752600"/>
          </a:xfrm>
        </p:spPr>
        <p:txBody>
          <a:bodyPr>
            <a:normAutofit fontScale="47500" lnSpcReduction="20000"/>
          </a:bodyPr>
          <a:lstStyle/>
          <a:p>
            <a:r>
              <a:rPr lang="en-US" sz="5100" dirty="0" smtClean="0"/>
              <a:t>Erik </a:t>
            </a:r>
            <a:r>
              <a:rPr lang="en-US" sz="5100" dirty="0" err="1" smtClean="0"/>
              <a:t>Heden</a:t>
            </a:r>
            <a:endParaRPr lang="en-US" sz="5100" dirty="0" smtClean="0"/>
          </a:p>
          <a:p>
            <a:r>
              <a:rPr lang="en-US" dirty="0" smtClean="0"/>
              <a:t>Meteorologist</a:t>
            </a:r>
          </a:p>
          <a:p>
            <a:r>
              <a:rPr lang="en-US" dirty="0" smtClean="0"/>
              <a:t>NWS Weather Forecast Office Binghamton, NY</a:t>
            </a:r>
          </a:p>
          <a:p>
            <a:r>
              <a:rPr lang="en-US" sz="5100" dirty="0" smtClean="0"/>
              <a:t>Patti Wnek</a:t>
            </a:r>
          </a:p>
          <a:p>
            <a:r>
              <a:rPr lang="en-US" dirty="0" smtClean="0"/>
              <a:t>Service Coordination Hydrologist</a:t>
            </a:r>
          </a:p>
          <a:p>
            <a:r>
              <a:rPr lang="en-US" dirty="0" smtClean="0"/>
              <a:t>NWS Middle Atlantic River Forecast Center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685800"/>
            <a:ext cx="3910012" cy="4250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Observed Precipitation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3200400" y="1371600"/>
            <a:ext cx="5867400" cy="5394671"/>
          </a:xfrm>
          <a:prstGeom prst="rect">
            <a:avLst/>
          </a:prstGeom>
          <a:noFill/>
          <a:ln w="9525">
            <a:noFill/>
            <a:miter lim="800000"/>
            <a:headEnd/>
            <a:tailEnd/>
          </a:ln>
          <a:effectLst/>
        </p:spPr>
      </p:pic>
      <p:sp>
        <p:nvSpPr>
          <p:cNvPr id="5" name="TextBox 4"/>
          <p:cNvSpPr txBox="1"/>
          <p:nvPr/>
        </p:nvSpPr>
        <p:spPr>
          <a:xfrm>
            <a:off x="152400" y="2438400"/>
            <a:ext cx="2895600" cy="1261884"/>
          </a:xfrm>
          <a:prstGeom prst="rect">
            <a:avLst/>
          </a:prstGeom>
          <a:noFill/>
        </p:spPr>
        <p:txBody>
          <a:bodyPr wrap="square" rtlCol="0">
            <a:spAutoFit/>
          </a:bodyPr>
          <a:lstStyle/>
          <a:p>
            <a:r>
              <a:rPr lang="en-US" sz="2000" dirty="0" smtClean="0"/>
              <a:t>- Quickly view maximum and minimums in rainfall</a:t>
            </a:r>
          </a:p>
          <a:p>
            <a:endParaRPr lang="en-US" dirty="0" smtClean="0"/>
          </a:p>
          <a:p>
            <a:endParaRPr lang="en-US" dirty="0"/>
          </a:p>
        </p:txBody>
      </p:sp>
      <p:sp>
        <p:nvSpPr>
          <p:cNvPr id="6" name="TextBox 5"/>
          <p:cNvSpPr txBox="1"/>
          <p:nvPr/>
        </p:nvSpPr>
        <p:spPr>
          <a:xfrm>
            <a:off x="228600" y="3657600"/>
            <a:ext cx="2895600" cy="1569660"/>
          </a:xfrm>
          <a:prstGeom prst="rect">
            <a:avLst/>
          </a:prstGeom>
          <a:noFill/>
        </p:spPr>
        <p:txBody>
          <a:bodyPr wrap="square" rtlCol="0">
            <a:spAutoFit/>
          </a:bodyPr>
          <a:lstStyle/>
          <a:p>
            <a:r>
              <a:rPr lang="en-US" dirty="0" smtClean="0"/>
              <a:t>- </a:t>
            </a:r>
            <a:r>
              <a:rPr lang="en-US" sz="2000" dirty="0" smtClean="0"/>
              <a:t>Data intervals can be as little as a day or a week, or up to 180 days.</a:t>
            </a:r>
          </a:p>
          <a:p>
            <a:endParaRPr lang="en-US" dirty="0" smtClean="0"/>
          </a:p>
          <a:p>
            <a:endParaRPr lang="en-US" dirty="0"/>
          </a:p>
        </p:txBody>
      </p:sp>
      <p:sp>
        <p:nvSpPr>
          <p:cNvPr id="7" name="TextBox 6"/>
          <p:cNvSpPr txBox="1"/>
          <p:nvPr/>
        </p:nvSpPr>
        <p:spPr>
          <a:xfrm>
            <a:off x="152400" y="4953000"/>
            <a:ext cx="2895600" cy="954107"/>
          </a:xfrm>
          <a:prstGeom prst="rect">
            <a:avLst/>
          </a:prstGeom>
          <a:noFill/>
        </p:spPr>
        <p:txBody>
          <a:bodyPr wrap="square" rtlCol="0">
            <a:spAutoFit/>
          </a:bodyPr>
          <a:lstStyle/>
          <a:p>
            <a:r>
              <a:rPr lang="en-US" dirty="0" smtClean="0"/>
              <a:t>- </a:t>
            </a:r>
            <a:r>
              <a:rPr lang="en-US" sz="2000" dirty="0" smtClean="0"/>
              <a:t>Data can be downloaded</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Observed Precipitation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3200400" y="1371600"/>
            <a:ext cx="5867400" cy="5394671"/>
          </a:xfrm>
          <a:prstGeom prst="rect">
            <a:avLst/>
          </a:prstGeom>
          <a:noFill/>
          <a:ln w="9525">
            <a:noFill/>
            <a:miter lim="800000"/>
            <a:headEnd/>
            <a:tailEnd/>
          </a:ln>
          <a:effectLst/>
        </p:spPr>
      </p:pic>
      <p:sp>
        <p:nvSpPr>
          <p:cNvPr id="5" name="TextBox 4"/>
          <p:cNvSpPr txBox="1"/>
          <p:nvPr/>
        </p:nvSpPr>
        <p:spPr>
          <a:xfrm>
            <a:off x="152400" y="2438400"/>
            <a:ext cx="2895600" cy="1261884"/>
          </a:xfrm>
          <a:prstGeom prst="rect">
            <a:avLst/>
          </a:prstGeom>
          <a:noFill/>
        </p:spPr>
        <p:txBody>
          <a:bodyPr wrap="square" rtlCol="0">
            <a:spAutoFit/>
          </a:bodyPr>
          <a:lstStyle/>
          <a:p>
            <a:r>
              <a:rPr lang="en-US" sz="2000" dirty="0" smtClean="0"/>
              <a:t>- Quickly view maximum and minimums in rainfall</a:t>
            </a:r>
          </a:p>
          <a:p>
            <a:endParaRPr lang="en-US" dirty="0" smtClean="0"/>
          </a:p>
          <a:p>
            <a:endParaRPr lang="en-US" dirty="0"/>
          </a:p>
        </p:txBody>
      </p:sp>
      <p:sp>
        <p:nvSpPr>
          <p:cNvPr id="6" name="TextBox 5"/>
          <p:cNvSpPr txBox="1"/>
          <p:nvPr/>
        </p:nvSpPr>
        <p:spPr>
          <a:xfrm>
            <a:off x="228600" y="3657600"/>
            <a:ext cx="2895600" cy="1569660"/>
          </a:xfrm>
          <a:prstGeom prst="rect">
            <a:avLst/>
          </a:prstGeom>
          <a:noFill/>
        </p:spPr>
        <p:txBody>
          <a:bodyPr wrap="square" rtlCol="0">
            <a:spAutoFit/>
          </a:bodyPr>
          <a:lstStyle/>
          <a:p>
            <a:r>
              <a:rPr lang="en-US" dirty="0" smtClean="0"/>
              <a:t>- </a:t>
            </a:r>
            <a:r>
              <a:rPr lang="en-US" sz="2000" dirty="0" smtClean="0"/>
              <a:t>Data intervals can be as little as a day or a week, or up to 180 days.</a:t>
            </a:r>
          </a:p>
          <a:p>
            <a:endParaRPr lang="en-US" dirty="0" smtClean="0"/>
          </a:p>
          <a:p>
            <a:endParaRPr lang="en-US" dirty="0"/>
          </a:p>
        </p:txBody>
      </p:sp>
      <p:sp>
        <p:nvSpPr>
          <p:cNvPr id="7" name="TextBox 6"/>
          <p:cNvSpPr txBox="1"/>
          <p:nvPr/>
        </p:nvSpPr>
        <p:spPr>
          <a:xfrm>
            <a:off x="152400" y="4953000"/>
            <a:ext cx="2895600" cy="954107"/>
          </a:xfrm>
          <a:prstGeom prst="rect">
            <a:avLst/>
          </a:prstGeom>
          <a:noFill/>
        </p:spPr>
        <p:txBody>
          <a:bodyPr wrap="square" rtlCol="0">
            <a:spAutoFit/>
          </a:bodyPr>
          <a:lstStyle/>
          <a:p>
            <a:r>
              <a:rPr lang="en-US" dirty="0" smtClean="0"/>
              <a:t>- </a:t>
            </a:r>
            <a:r>
              <a:rPr lang="en-US" sz="2000" dirty="0" smtClean="0"/>
              <a:t>Data can be downloaded</a:t>
            </a:r>
          </a:p>
          <a:p>
            <a:endParaRPr lang="en-US" dirty="0" smtClean="0"/>
          </a:p>
          <a:p>
            <a:endParaRPr lang="en-US" dirty="0"/>
          </a:p>
        </p:txBody>
      </p:sp>
      <p:sp>
        <p:nvSpPr>
          <p:cNvPr id="8" name="Oval 7"/>
          <p:cNvSpPr/>
          <p:nvPr/>
        </p:nvSpPr>
        <p:spPr>
          <a:xfrm rot="2318617">
            <a:off x="4441869" y="2824662"/>
            <a:ext cx="1189599" cy="1952695"/>
          </a:xfrm>
          <a:prstGeom prst="ellipse">
            <a:avLst/>
          </a:prstGeom>
          <a:solidFill>
            <a:schemeClr val="tx1">
              <a:lumMod val="50000"/>
              <a:lumOff val="50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p:cNvSpPr/>
          <p:nvPr/>
        </p:nvSpPr>
        <p:spPr>
          <a:xfrm rot="2318617">
            <a:off x="6346870" y="3281861"/>
            <a:ext cx="1189599" cy="1952695"/>
          </a:xfrm>
          <a:prstGeom prst="ellipse">
            <a:avLst/>
          </a:prstGeom>
          <a:solidFill>
            <a:schemeClr val="tx1">
              <a:lumMod val="50000"/>
              <a:lumOff val="50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Observed Precipitation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3200400" y="1371600"/>
            <a:ext cx="5867400" cy="5394671"/>
          </a:xfrm>
          <a:prstGeom prst="rect">
            <a:avLst/>
          </a:prstGeom>
          <a:noFill/>
          <a:ln w="9525">
            <a:noFill/>
            <a:miter lim="800000"/>
            <a:headEnd/>
            <a:tailEnd/>
          </a:ln>
          <a:effectLst/>
        </p:spPr>
      </p:pic>
      <p:sp>
        <p:nvSpPr>
          <p:cNvPr id="5" name="TextBox 4"/>
          <p:cNvSpPr txBox="1"/>
          <p:nvPr/>
        </p:nvSpPr>
        <p:spPr>
          <a:xfrm>
            <a:off x="152400" y="2438400"/>
            <a:ext cx="2895600" cy="1261884"/>
          </a:xfrm>
          <a:prstGeom prst="rect">
            <a:avLst/>
          </a:prstGeom>
          <a:noFill/>
        </p:spPr>
        <p:txBody>
          <a:bodyPr wrap="square" rtlCol="0">
            <a:spAutoFit/>
          </a:bodyPr>
          <a:lstStyle/>
          <a:p>
            <a:r>
              <a:rPr lang="en-US" sz="2000" dirty="0" smtClean="0"/>
              <a:t>- Quickly view maximum and minimums in rainfall</a:t>
            </a:r>
          </a:p>
          <a:p>
            <a:endParaRPr lang="en-US" dirty="0" smtClean="0"/>
          </a:p>
          <a:p>
            <a:endParaRPr lang="en-US" dirty="0"/>
          </a:p>
        </p:txBody>
      </p:sp>
      <p:sp>
        <p:nvSpPr>
          <p:cNvPr id="6" name="TextBox 5"/>
          <p:cNvSpPr txBox="1"/>
          <p:nvPr/>
        </p:nvSpPr>
        <p:spPr>
          <a:xfrm>
            <a:off x="228600" y="3657600"/>
            <a:ext cx="2895600" cy="1569660"/>
          </a:xfrm>
          <a:prstGeom prst="rect">
            <a:avLst/>
          </a:prstGeom>
          <a:noFill/>
        </p:spPr>
        <p:txBody>
          <a:bodyPr wrap="square" rtlCol="0">
            <a:spAutoFit/>
          </a:bodyPr>
          <a:lstStyle/>
          <a:p>
            <a:r>
              <a:rPr lang="en-US" dirty="0" smtClean="0"/>
              <a:t>- </a:t>
            </a:r>
            <a:r>
              <a:rPr lang="en-US" sz="2000" dirty="0" smtClean="0"/>
              <a:t>Data intervals can be as little as a day or a week, or up to 180 days.</a:t>
            </a:r>
          </a:p>
          <a:p>
            <a:endParaRPr lang="en-US" dirty="0" smtClean="0"/>
          </a:p>
          <a:p>
            <a:endParaRPr lang="en-US" dirty="0"/>
          </a:p>
        </p:txBody>
      </p:sp>
      <p:sp>
        <p:nvSpPr>
          <p:cNvPr id="7" name="TextBox 6"/>
          <p:cNvSpPr txBox="1"/>
          <p:nvPr/>
        </p:nvSpPr>
        <p:spPr>
          <a:xfrm>
            <a:off x="152400" y="4953000"/>
            <a:ext cx="2895600" cy="954107"/>
          </a:xfrm>
          <a:prstGeom prst="rect">
            <a:avLst/>
          </a:prstGeom>
          <a:noFill/>
        </p:spPr>
        <p:txBody>
          <a:bodyPr wrap="square" rtlCol="0">
            <a:spAutoFit/>
          </a:bodyPr>
          <a:lstStyle/>
          <a:p>
            <a:r>
              <a:rPr lang="en-US" dirty="0" smtClean="0"/>
              <a:t>- </a:t>
            </a:r>
            <a:r>
              <a:rPr lang="en-US" sz="2000" dirty="0" smtClean="0"/>
              <a:t>Data can be downloaded</a:t>
            </a:r>
          </a:p>
          <a:p>
            <a:endParaRPr lang="en-US" dirty="0" smtClean="0"/>
          </a:p>
          <a:p>
            <a:endParaRPr lang="en-US" dirty="0"/>
          </a:p>
        </p:txBody>
      </p:sp>
      <p:sp>
        <p:nvSpPr>
          <p:cNvPr id="8" name="Oval 7"/>
          <p:cNvSpPr/>
          <p:nvPr/>
        </p:nvSpPr>
        <p:spPr>
          <a:xfrm rot="2318617">
            <a:off x="4441869" y="2824662"/>
            <a:ext cx="1189599" cy="1952695"/>
          </a:xfrm>
          <a:prstGeom prst="ellipse">
            <a:avLst/>
          </a:prstGeom>
          <a:solidFill>
            <a:schemeClr val="tx1">
              <a:lumMod val="50000"/>
              <a:lumOff val="50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p:cNvSpPr/>
          <p:nvPr/>
        </p:nvSpPr>
        <p:spPr>
          <a:xfrm rot="2318617">
            <a:off x="6346870" y="3281861"/>
            <a:ext cx="1189599" cy="1952695"/>
          </a:xfrm>
          <a:prstGeom prst="ellipse">
            <a:avLst/>
          </a:prstGeom>
          <a:solidFill>
            <a:schemeClr val="tx1">
              <a:lumMod val="50000"/>
              <a:lumOff val="50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Arrow Connector 9"/>
          <p:cNvCxnSpPr/>
          <p:nvPr/>
        </p:nvCxnSpPr>
        <p:spPr>
          <a:xfrm rot="16200000" flipH="1">
            <a:off x="2476500" y="4610100"/>
            <a:ext cx="1676400" cy="1295400"/>
          </a:xfrm>
          <a:prstGeom prst="straightConnector1">
            <a:avLst/>
          </a:prstGeom>
          <a:ln w="63500">
            <a:solidFill>
              <a:schemeClr val="tx1"/>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Observed Precipitation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3" cstate="print"/>
          <a:srcRect/>
          <a:stretch>
            <a:fillRect/>
          </a:stretch>
        </p:blipFill>
        <p:spPr bwMode="auto">
          <a:xfrm>
            <a:off x="3196413" y="1410105"/>
            <a:ext cx="5871387" cy="5371695"/>
          </a:xfrm>
          <a:prstGeom prst="rect">
            <a:avLst/>
          </a:prstGeom>
          <a:noFill/>
          <a:ln w="9525">
            <a:noFill/>
            <a:miter lim="800000"/>
            <a:headEnd/>
            <a:tailEnd/>
          </a:ln>
          <a:effectLst/>
        </p:spPr>
      </p:pic>
      <p:sp>
        <p:nvSpPr>
          <p:cNvPr id="5" name="TextBox 4"/>
          <p:cNvSpPr txBox="1"/>
          <p:nvPr/>
        </p:nvSpPr>
        <p:spPr>
          <a:xfrm>
            <a:off x="228600" y="2057400"/>
            <a:ext cx="2895600" cy="1261884"/>
          </a:xfrm>
          <a:prstGeom prst="rect">
            <a:avLst/>
          </a:prstGeom>
          <a:noFill/>
        </p:spPr>
        <p:txBody>
          <a:bodyPr wrap="square" rtlCol="0">
            <a:spAutoFit/>
          </a:bodyPr>
          <a:lstStyle/>
          <a:p>
            <a:r>
              <a:rPr lang="en-US" dirty="0" smtClean="0"/>
              <a:t>- </a:t>
            </a:r>
            <a:r>
              <a:rPr lang="en-US" sz="2000" dirty="0" smtClean="0"/>
              <a:t>Archive data goes back to 2005</a:t>
            </a:r>
          </a:p>
          <a:p>
            <a:endParaRPr lang="en-US" dirty="0" smtClean="0"/>
          </a:p>
          <a:p>
            <a:endParaRPr lang="en-US" dirty="0"/>
          </a:p>
        </p:txBody>
      </p:sp>
      <p:sp>
        <p:nvSpPr>
          <p:cNvPr id="6" name="TextBox 5"/>
          <p:cNvSpPr txBox="1"/>
          <p:nvPr/>
        </p:nvSpPr>
        <p:spPr>
          <a:xfrm>
            <a:off x="228600" y="3886200"/>
            <a:ext cx="2895600" cy="1877437"/>
          </a:xfrm>
          <a:prstGeom prst="rect">
            <a:avLst/>
          </a:prstGeom>
          <a:noFill/>
        </p:spPr>
        <p:txBody>
          <a:bodyPr wrap="square" rtlCol="0">
            <a:spAutoFit/>
          </a:bodyPr>
          <a:lstStyle/>
          <a:p>
            <a:r>
              <a:rPr lang="en-US" dirty="0" smtClean="0"/>
              <a:t>- </a:t>
            </a:r>
            <a:r>
              <a:rPr lang="en-US" sz="2000" dirty="0" smtClean="0"/>
              <a:t>Monthly archive data includes departure from normal and percent of normal</a:t>
            </a:r>
          </a:p>
          <a:p>
            <a:endParaRPr lang="en-US" dirty="0" smtClean="0"/>
          </a:p>
          <a:p>
            <a:endParaRPr lang="en-US" dirty="0"/>
          </a:p>
        </p:txBody>
      </p:sp>
      <p:sp>
        <p:nvSpPr>
          <p:cNvPr id="7" name="TextBox 6"/>
          <p:cNvSpPr txBox="1"/>
          <p:nvPr/>
        </p:nvSpPr>
        <p:spPr>
          <a:xfrm>
            <a:off x="228600" y="5443716"/>
            <a:ext cx="2895600" cy="1261884"/>
          </a:xfrm>
          <a:prstGeom prst="rect">
            <a:avLst/>
          </a:prstGeom>
          <a:noFill/>
        </p:spPr>
        <p:txBody>
          <a:bodyPr wrap="square" rtlCol="0">
            <a:spAutoFit/>
          </a:bodyPr>
          <a:lstStyle/>
          <a:p>
            <a:r>
              <a:rPr lang="en-US" dirty="0" smtClean="0"/>
              <a:t>- </a:t>
            </a:r>
            <a:r>
              <a:rPr lang="en-US" sz="2000" dirty="0" smtClean="0"/>
              <a:t>Daily archive data only includes observed</a:t>
            </a:r>
          </a:p>
          <a:p>
            <a:endParaRPr lang="en-US" dirty="0" smtClean="0"/>
          </a:p>
          <a:p>
            <a:endParaRPr lang="en-US" dirty="0"/>
          </a:p>
        </p:txBody>
      </p:sp>
      <p:sp>
        <p:nvSpPr>
          <p:cNvPr id="8" name="TextBox 7"/>
          <p:cNvSpPr txBox="1"/>
          <p:nvPr/>
        </p:nvSpPr>
        <p:spPr>
          <a:xfrm>
            <a:off x="228600" y="2929116"/>
            <a:ext cx="2895600" cy="1261884"/>
          </a:xfrm>
          <a:prstGeom prst="rect">
            <a:avLst/>
          </a:prstGeom>
          <a:noFill/>
        </p:spPr>
        <p:txBody>
          <a:bodyPr wrap="square" rtlCol="0">
            <a:spAutoFit/>
          </a:bodyPr>
          <a:lstStyle/>
          <a:p>
            <a:r>
              <a:rPr lang="en-US" dirty="0" smtClean="0"/>
              <a:t>- </a:t>
            </a:r>
            <a:r>
              <a:rPr lang="en-US" sz="2000" dirty="0" smtClean="0"/>
              <a:t>Useful for historic events (June 2006)</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3276600" y="1475475"/>
            <a:ext cx="5791200" cy="5306325"/>
          </a:xfrm>
          <a:prstGeom prst="rect">
            <a:avLst/>
          </a:prstGeom>
          <a:noFill/>
          <a:ln w="9525">
            <a:noFill/>
            <a:miter lim="800000"/>
            <a:headEnd/>
            <a:tailEnd/>
          </a:ln>
          <a:effectLst/>
        </p:spPr>
      </p:pic>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Departure from Normal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228600" y="2057400"/>
            <a:ext cx="2895600" cy="1877437"/>
          </a:xfrm>
          <a:prstGeom prst="rect">
            <a:avLst/>
          </a:prstGeom>
          <a:noFill/>
        </p:spPr>
        <p:txBody>
          <a:bodyPr wrap="square" rtlCol="0">
            <a:spAutoFit/>
          </a:bodyPr>
          <a:lstStyle/>
          <a:p>
            <a:r>
              <a:rPr lang="en-US" dirty="0" smtClean="0"/>
              <a:t>- </a:t>
            </a:r>
            <a:r>
              <a:rPr lang="en-US" sz="2000" dirty="0" smtClean="0"/>
              <a:t>Similar to the observed precipitation, this data can be downloaded, viewed,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796077" y="914400"/>
            <a:ext cx="5347923" cy="5791200"/>
          </a:xfrm>
          <a:prstGeom prst="rect">
            <a:avLst/>
          </a:prstGeom>
          <a:noFill/>
          <a:ln w="9525">
            <a:noFill/>
            <a:miter lim="800000"/>
            <a:headEnd/>
            <a:tailEnd/>
          </a:ln>
          <a:effec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Inundation Mapping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152400" y="1752600"/>
            <a:ext cx="2895600" cy="1569660"/>
          </a:xfrm>
          <a:prstGeom prst="rect">
            <a:avLst/>
          </a:prstGeom>
          <a:noFill/>
        </p:spPr>
        <p:txBody>
          <a:bodyPr wrap="square" rtlCol="0">
            <a:spAutoFit/>
          </a:bodyPr>
          <a:lstStyle/>
          <a:p>
            <a:r>
              <a:rPr lang="en-US" sz="2000" dirty="0" smtClean="0"/>
              <a:t>- On the left hand side by scrolling up to “raise” the level of the river</a:t>
            </a:r>
          </a:p>
          <a:p>
            <a:endParaRPr lang="en-US" dirty="0" smtClean="0"/>
          </a:p>
          <a:p>
            <a:endParaRPr lang="en-US" dirty="0"/>
          </a:p>
        </p:txBody>
      </p:sp>
      <p:cxnSp>
        <p:nvCxnSpPr>
          <p:cNvPr id="8" name="Straight Arrow Connector 7"/>
          <p:cNvCxnSpPr/>
          <p:nvPr/>
        </p:nvCxnSpPr>
        <p:spPr>
          <a:xfrm>
            <a:off x="2286000" y="2438400"/>
            <a:ext cx="2133600" cy="19050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796077" y="914400"/>
            <a:ext cx="5347923" cy="57912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3733799" y="914400"/>
            <a:ext cx="5349240" cy="5831608"/>
          </a:xfrm>
          <a:prstGeom prst="rect">
            <a:avLst/>
          </a:prstGeom>
          <a:noFill/>
          <a:ln w="9525">
            <a:noFill/>
            <a:miter lim="800000"/>
            <a:headEnd/>
            <a:tailEnd/>
          </a:ln>
          <a:effec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Inundation Mapping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52400" y="1752600"/>
            <a:ext cx="2895600" cy="1569660"/>
          </a:xfrm>
          <a:prstGeom prst="rect">
            <a:avLst/>
          </a:prstGeom>
          <a:noFill/>
        </p:spPr>
        <p:txBody>
          <a:bodyPr wrap="square" rtlCol="0">
            <a:spAutoFit/>
          </a:bodyPr>
          <a:lstStyle/>
          <a:p>
            <a:r>
              <a:rPr lang="en-US" sz="2000" dirty="0" smtClean="0"/>
              <a:t>- You can view what areas are predicted to be inundated at that stage.</a:t>
            </a:r>
          </a:p>
          <a:p>
            <a:endParaRPr lang="en-US" dirty="0" smtClean="0"/>
          </a:p>
          <a:p>
            <a:endParaRPr lang="en-US" dirty="0"/>
          </a:p>
        </p:txBody>
      </p:sp>
      <p:cxnSp>
        <p:nvCxnSpPr>
          <p:cNvPr id="7" name="Straight Arrow Connector 6"/>
          <p:cNvCxnSpPr/>
          <p:nvPr/>
        </p:nvCxnSpPr>
        <p:spPr>
          <a:xfrm>
            <a:off x="2819400" y="2667000"/>
            <a:ext cx="1524000" cy="762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4114800" y="1143000"/>
            <a:ext cx="4876800" cy="5466735"/>
          </a:xfrm>
          <a:prstGeom prst="rect">
            <a:avLst/>
          </a:prstGeom>
          <a:noFill/>
          <a:ln w="9525">
            <a:noFill/>
            <a:miter lim="800000"/>
            <a:headEnd/>
            <a:tailEnd/>
          </a:ln>
          <a:effec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Inundation Mapping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52400" y="1752600"/>
            <a:ext cx="2895600" cy="1569660"/>
          </a:xfrm>
          <a:prstGeom prst="rect">
            <a:avLst/>
          </a:prstGeom>
          <a:noFill/>
        </p:spPr>
        <p:txBody>
          <a:bodyPr wrap="square" rtlCol="0">
            <a:spAutoFit/>
          </a:bodyPr>
          <a:lstStyle/>
          <a:p>
            <a:r>
              <a:rPr lang="en-US" sz="2000" dirty="0" smtClean="0"/>
              <a:t>- Detailed version will show you the depth of the water</a:t>
            </a:r>
          </a:p>
          <a:p>
            <a:endParaRPr lang="en-US" dirty="0" smtClean="0"/>
          </a:p>
          <a:p>
            <a:endParaRPr lang="en-US" dirty="0"/>
          </a:p>
        </p:txBody>
      </p:sp>
      <p:cxnSp>
        <p:nvCxnSpPr>
          <p:cNvPr id="7" name="Straight Arrow Connector 6"/>
          <p:cNvCxnSpPr/>
          <p:nvPr/>
        </p:nvCxnSpPr>
        <p:spPr>
          <a:xfrm flipV="1">
            <a:off x="2645545" y="1981200"/>
            <a:ext cx="3907655" cy="278906"/>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t="8872"/>
          <a:stretch>
            <a:fillRect/>
          </a:stretch>
        </p:blipFill>
        <p:spPr bwMode="auto">
          <a:xfrm>
            <a:off x="4953000" y="2057400"/>
            <a:ext cx="3995807" cy="4695826"/>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152400" y="1514926"/>
            <a:ext cx="4495800" cy="3514274"/>
          </a:xfrm>
          <a:prstGeom prst="rect">
            <a:avLst/>
          </a:prstGeom>
          <a:noFill/>
          <a:ln w="9525">
            <a:noFill/>
            <a:miter lim="800000"/>
            <a:headEnd/>
            <a:tailEnd/>
          </a:ln>
          <a:effectLst/>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Precipitation Forecasts (QPF)</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762000" y="5105400"/>
            <a:ext cx="2895600" cy="2492990"/>
          </a:xfrm>
          <a:prstGeom prst="rect">
            <a:avLst/>
          </a:prstGeom>
          <a:noFill/>
        </p:spPr>
        <p:txBody>
          <a:bodyPr wrap="square" rtlCol="0">
            <a:spAutoFit/>
          </a:bodyPr>
          <a:lstStyle/>
          <a:p>
            <a:pPr>
              <a:buFontTx/>
              <a:buChar char="-"/>
            </a:pPr>
            <a:r>
              <a:rPr lang="en-US" sz="2000" dirty="0" smtClean="0"/>
              <a:t>Formats may vary from River Forecast Center, but you can view expected precipitation amounts out to 48 hours.</a:t>
            </a:r>
          </a:p>
          <a:p>
            <a:endParaRPr lang="en-US" sz="2000" dirty="0" smtClean="0"/>
          </a:p>
          <a:p>
            <a:endParaRPr lang="en-US" dirty="0" smtClean="0"/>
          </a:p>
          <a:p>
            <a:endParaRPr lang="en-US" dirty="0"/>
          </a:p>
        </p:txBody>
      </p:sp>
      <p:sp>
        <p:nvSpPr>
          <p:cNvPr id="6" name="TextBox 5"/>
          <p:cNvSpPr txBox="1"/>
          <p:nvPr/>
        </p:nvSpPr>
        <p:spPr>
          <a:xfrm>
            <a:off x="4953000" y="1295400"/>
            <a:ext cx="2895600" cy="1569660"/>
          </a:xfrm>
          <a:prstGeom prst="rect">
            <a:avLst/>
          </a:prstGeom>
          <a:noFill/>
        </p:spPr>
        <p:txBody>
          <a:bodyPr wrap="square" rtlCol="0">
            <a:spAutoFit/>
          </a:bodyPr>
          <a:lstStyle/>
          <a:p>
            <a:pPr>
              <a:buFontTx/>
              <a:buChar char="-"/>
            </a:pPr>
            <a:r>
              <a:rPr lang="en-US" sz="2000" dirty="0" smtClean="0"/>
              <a:t>Basis for river model forecast</a:t>
            </a:r>
          </a:p>
          <a:p>
            <a:endParaRPr lang="en-US" sz="20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l="14375" t="33593" r="62188" b="25000"/>
          <a:stretch>
            <a:fillRect/>
          </a:stretch>
        </p:blipFill>
        <p:spPr bwMode="auto">
          <a:xfrm>
            <a:off x="3079630" y="1828800"/>
            <a:ext cx="6038491" cy="4267200"/>
          </a:xfrm>
          <a:prstGeom prst="rect">
            <a:avLst/>
          </a:prstGeom>
          <a:noFill/>
          <a:ln w="9525">
            <a:noFill/>
            <a:miter lim="800000"/>
            <a:headEnd/>
            <a:tailEnd/>
          </a:ln>
        </p:spPr>
      </p:pic>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Watches/Warnings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TextBox 17"/>
          <p:cNvSpPr txBox="1"/>
          <p:nvPr/>
        </p:nvSpPr>
        <p:spPr>
          <a:xfrm>
            <a:off x="228600" y="1981200"/>
            <a:ext cx="2895600" cy="1569660"/>
          </a:xfrm>
          <a:prstGeom prst="rect">
            <a:avLst/>
          </a:prstGeom>
          <a:noFill/>
        </p:spPr>
        <p:txBody>
          <a:bodyPr wrap="square" rtlCol="0">
            <a:spAutoFit/>
          </a:bodyPr>
          <a:lstStyle/>
          <a:p>
            <a:r>
              <a:rPr lang="en-US" dirty="0" smtClean="0"/>
              <a:t>- </a:t>
            </a:r>
            <a:r>
              <a:rPr lang="en-US" sz="2000" dirty="0" smtClean="0"/>
              <a:t>Map will highlight based on any active watches or warnings that are in effect</a:t>
            </a:r>
          </a:p>
          <a:p>
            <a:endParaRPr lang="en-US" dirty="0" smtClean="0"/>
          </a:p>
          <a:p>
            <a:endParaRPr lang="en-US" dirty="0"/>
          </a:p>
        </p:txBody>
      </p:sp>
      <p:sp>
        <p:nvSpPr>
          <p:cNvPr id="20" name="TextBox 19"/>
          <p:cNvSpPr txBox="1"/>
          <p:nvPr/>
        </p:nvSpPr>
        <p:spPr>
          <a:xfrm>
            <a:off x="304800" y="3733800"/>
            <a:ext cx="2895600" cy="1877437"/>
          </a:xfrm>
          <a:prstGeom prst="rect">
            <a:avLst/>
          </a:prstGeom>
          <a:noFill/>
        </p:spPr>
        <p:txBody>
          <a:bodyPr wrap="square" rtlCol="0">
            <a:spAutoFit/>
          </a:bodyPr>
          <a:lstStyle/>
          <a:p>
            <a:pPr>
              <a:buFontTx/>
              <a:buChar char="-"/>
            </a:pPr>
            <a:r>
              <a:rPr lang="en-US" sz="2000" dirty="0" smtClean="0"/>
              <a:t>By clicking on your area of interest, you can view any valid watches or warnings that are in effect</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295401"/>
            <a:ext cx="4572000" cy="2305050"/>
          </a:xfrm>
        </p:spPr>
        <p:txBody>
          <a:bodyPr>
            <a:normAutofit/>
          </a:bodyPr>
          <a:lstStyle/>
          <a:p>
            <a:r>
              <a:rPr lang="en-US" dirty="0" smtClean="0"/>
              <a:t>National Weather Service Products </a:t>
            </a:r>
            <a:br>
              <a:rPr lang="en-US" dirty="0" smtClean="0"/>
            </a:br>
            <a:r>
              <a:rPr lang="en-US" dirty="0" smtClean="0"/>
              <a:t>on the Internet</a:t>
            </a:r>
            <a:endParaRPr lang="en-US" dirty="0"/>
          </a:p>
        </p:txBody>
      </p:sp>
      <p:sp>
        <p:nvSpPr>
          <p:cNvPr id="3" name="Subtitle 2"/>
          <p:cNvSpPr>
            <a:spLocks noGrp="1"/>
          </p:cNvSpPr>
          <p:nvPr>
            <p:ph type="subTitle" idx="1"/>
          </p:nvPr>
        </p:nvSpPr>
        <p:spPr>
          <a:xfrm>
            <a:off x="4191000" y="4343400"/>
            <a:ext cx="3886200" cy="1752600"/>
          </a:xfrm>
        </p:spPr>
        <p:txBody>
          <a:bodyPr>
            <a:normAutofit fontScale="47500" lnSpcReduction="20000"/>
          </a:bodyPr>
          <a:lstStyle/>
          <a:p>
            <a:r>
              <a:rPr lang="en-US" sz="5100" dirty="0" smtClean="0"/>
              <a:t>Erik </a:t>
            </a:r>
            <a:r>
              <a:rPr lang="en-US" sz="5100" dirty="0" err="1" smtClean="0"/>
              <a:t>Heden</a:t>
            </a:r>
            <a:endParaRPr lang="en-US" sz="5100" dirty="0" smtClean="0"/>
          </a:p>
          <a:p>
            <a:r>
              <a:rPr lang="en-US" dirty="0" smtClean="0"/>
              <a:t>Meteorologist</a:t>
            </a:r>
          </a:p>
          <a:p>
            <a:r>
              <a:rPr lang="en-US" dirty="0" smtClean="0"/>
              <a:t>NWS Weather Forecast Office Binghamton, NY</a:t>
            </a:r>
          </a:p>
          <a:p>
            <a:r>
              <a:rPr lang="en-US" sz="5100" dirty="0" smtClean="0"/>
              <a:t>Patti Wnek</a:t>
            </a:r>
          </a:p>
          <a:p>
            <a:r>
              <a:rPr lang="en-US" dirty="0" smtClean="0"/>
              <a:t>Service Coordination Hydrologist</a:t>
            </a:r>
          </a:p>
          <a:p>
            <a:r>
              <a:rPr lang="en-US" dirty="0" smtClean="0"/>
              <a:t>NWS Middle Atlantic River Forecast Center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685800"/>
            <a:ext cx="3910012" cy="4250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3746349" y="0"/>
            <a:ext cx="5397651" cy="6858000"/>
          </a:xfrm>
          <a:prstGeom prst="rect">
            <a:avLst/>
          </a:prstGeom>
          <a:noFill/>
          <a:ln w="9525">
            <a:noFill/>
            <a:miter lim="800000"/>
            <a:headEnd/>
            <a:tailEnd/>
          </a:ln>
        </p:spPr>
      </p:pic>
      <p:sp>
        <p:nvSpPr>
          <p:cNvPr id="5" name="TextBox 4"/>
          <p:cNvSpPr txBox="1"/>
          <p:nvPr/>
        </p:nvSpPr>
        <p:spPr>
          <a:xfrm>
            <a:off x="152400" y="1143000"/>
            <a:ext cx="3505200" cy="461665"/>
          </a:xfrm>
          <a:prstGeom prst="rect">
            <a:avLst/>
          </a:prstGeom>
          <a:noFill/>
        </p:spPr>
        <p:txBody>
          <a:bodyPr wrap="square" rtlCol="0">
            <a:spAutoFit/>
          </a:bodyPr>
          <a:lstStyle/>
          <a:p>
            <a:r>
              <a:rPr lang="en-US" sz="2400" dirty="0" smtClean="0">
                <a:hlinkClick r:id="rId4"/>
              </a:rPr>
              <a:t>http://weather.gov/marfc</a:t>
            </a: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Flood Guidance</a:t>
            </a:r>
            <a:endParaRPr lang="en-US" dirty="0"/>
          </a:p>
        </p:txBody>
      </p:sp>
      <p:sp>
        <p:nvSpPr>
          <p:cNvPr id="10" name="Content Placeholder 9"/>
          <p:cNvSpPr>
            <a:spLocks noGrp="1"/>
          </p:cNvSpPr>
          <p:nvPr>
            <p:ph sz="half" idx="1"/>
          </p:nvPr>
        </p:nvSpPr>
        <p:spPr>
          <a:xfrm>
            <a:off x="457200" y="1600200"/>
            <a:ext cx="3429000" cy="4525963"/>
          </a:xfrm>
        </p:spPr>
        <p:txBody>
          <a:bodyPr/>
          <a:lstStyle/>
          <a:p>
            <a:r>
              <a:rPr lang="en-US" dirty="0" smtClean="0"/>
              <a:t>Amount of rain needed to push small streams out of their banks</a:t>
            </a:r>
          </a:p>
          <a:p>
            <a:r>
              <a:rPr lang="en-US" dirty="0" smtClean="0"/>
              <a:t>Helpful in situational     awareness – how much rainfall can we handle?</a:t>
            </a:r>
          </a:p>
        </p:txBody>
      </p:sp>
      <p:sp>
        <p:nvSpPr>
          <p:cNvPr id="11" name="Content Placeholder 10"/>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4611505" y="1219200"/>
            <a:ext cx="4532495" cy="5638800"/>
          </a:xfrm>
          <a:prstGeom prst="rect">
            <a:avLst/>
          </a:prstGeom>
          <a:noFill/>
          <a:ln w="9525">
            <a:noFill/>
            <a:miter lim="800000"/>
            <a:headEnd/>
            <a:tailEnd/>
          </a:ln>
        </p:spPr>
      </p:pic>
      <p:cxnSp>
        <p:nvCxnSpPr>
          <p:cNvPr id="8" name="Straight Arrow Connector 7"/>
          <p:cNvCxnSpPr/>
          <p:nvPr/>
        </p:nvCxnSpPr>
        <p:spPr>
          <a:xfrm>
            <a:off x="3429000" y="3429000"/>
            <a:ext cx="1219200" cy="762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3" cstate="print"/>
          <a:srcRect/>
          <a:stretch>
            <a:fillRect/>
          </a:stretch>
        </p:blipFill>
        <p:spPr bwMode="auto">
          <a:xfrm>
            <a:off x="2362200" y="914400"/>
            <a:ext cx="4568880" cy="5440363"/>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657600" y="457200"/>
            <a:ext cx="2133600" cy="3035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52400" y="152400"/>
            <a:ext cx="2938243" cy="35052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0" y="3854122"/>
            <a:ext cx="2438399" cy="3003878"/>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6629400" y="2388253"/>
            <a:ext cx="2514600" cy="4469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hour Flash Flood Guidance for ERN"/>
          <p:cNvPicPr>
            <a:picLocks noChangeAspect="1" noChangeArrowheads="1"/>
          </p:cNvPicPr>
          <p:nvPr/>
        </p:nvPicPr>
        <p:blipFill>
          <a:blip r:embed="rId3" cstate="print"/>
          <a:srcRect/>
          <a:stretch>
            <a:fillRect/>
          </a:stretch>
        </p:blipFill>
        <p:spPr bwMode="auto">
          <a:xfrm>
            <a:off x="152400" y="228600"/>
            <a:ext cx="5448300" cy="3352800"/>
          </a:xfrm>
          <a:prstGeom prst="rect">
            <a:avLst/>
          </a:prstGeom>
          <a:noFill/>
        </p:spPr>
      </p:pic>
      <p:pic>
        <p:nvPicPr>
          <p:cNvPr id="4100" name="Picture 4" descr="3-hour Flash Flood Guidance for PA"/>
          <p:cNvPicPr>
            <a:picLocks noChangeAspect="1" noChangeArrowheads="1"/>
          </p:cNvPicPr>
          <p:nvPr/>
        </p:nvPicPr>
        <p:blipFill>
          <a:blip r:embed="rId4" cstate="print"/>
          <a:srcRect/>
          <a:stretch>
            <a:fillRect/>
          </a:stretch>
        </p:blipFill>
        <p:spPr bwMode="auto">
          <a:xfrm>
            <a:off x="2952750" y="2743200"/>
            <a:ext cx="6191250" cy="381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Headwater Guidance</a:t>
            </a:r>
            <a:endParaRPr lang="en-US" dirty="0"/>
          </a:p>
        </p:txBody>
      </p:sp>
      <p:sp>
        <p:nvSpPr>
          <p:cNvPr id="6" name="Content Placeholder 5"/>
          <p:cNvSpPr>
            <a:spLocks noGrp="1"/>
          </p:cNvSpPr>
          <p:nvPr>
            <p:ph sz="half" idx="1"/>
          </p:nvPr>
        </p:nvSpPr>
        <p:spPr/>
        <p:txBody>
          <a:bodyPr/>
          <a:lstStyle/>
          <a:p>
            <a:r>
              <a:rPr lang="en-US" dirty="0" smtClean="0"/>
              <a:t>Specific to a particular stream location with:</a:t>
            </a:r>
          </a:p>
          <a:p>
            <a:pPr lvl="1"/>
            <a:r>
              <a:rPr lang="en-US" dirty="0" smtClean="0"/>
              <a:t>USGS stream gage</a:t>
            </a:r>
          </a:p>
          <a:p>
            <a:pPr lvl="1"/>
            <a:r>
              <a:rPr lang="en-US" dirty="0" smtClean="0"/>
              <a:t>Official established NWS Flood Stage</a:t>
            </a:r>
          </a:p>
        </p:txBody>
      </p:sp>
      <p:pic>
        <p:nvPicPr>
          <p:cNvPr id="19457" name="Picture 1"/>
          <p:cNvPicPr>
            <a:picLocks noChangeAspect="1" noChangeArrowheads="1"/>
          </p:cNvPicPr>
          <p:nvPr/>
        </p:nvPicPr>
        <p:blipFill>
          <a:blip r:embed="rId3" cstate="print"/>
          <a:srcRect/>
          <a:stretch>
            <a:fillRect/>
          </a:stretch>
        </p:blipFill>
        <p:spPr bwMode="auto">
          <a:xfrm>
            <a:off x="4953000" y="1295400"/>
            <a:ext cx="3124200" cy="533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erh.noaa.gov/marfc/Maps/swe_basin/Middle_Atl.png"/>
          <p:cNvPicPr>
            <a:picLocks noChangeAspect="1" noChangeArrowheads="1"/>
          </p:cNvPicPr>
          <p:nvPr/>
        </p:nvPicPr>
        <p:blipFill>
          <a:blip r:embed="rId3" cstate="print"/>
          <a:srcRect/>
          <a:stretch>
            <a:fillRect/>
          </a:stretch>
        </p:blipFill>
        <p:spPr bwMode="auto">
          <a:xfrm>
            <a:off x="0" y="0"/>
            <a:ext cx="5346700" cy="6919259"/>
          </a:xfrm>
          <a:prstGeom prst="rect">
            <a:avLst/>
          </a:prstGeom>
          <a:noFill/>
        </p:spPr>
      </p:pic>
      <p:sp>
        <p:nvSpPr>
          <p:cNvPr id="4" name="TextBox 3"/>
          <p:cNvSpPr txBox="1"/>
          <p:nvPr/>
        </p:nvSpPr>
        <p:spPr>
          <a:xfrm>
            <a:off x="5334000" y="381000"/>
            <a:ext cx="3810000" cy="523220"/>
          </a:xfrm>
          <a:prstGeom prst="rect">
            <a:avLst/>
          </a:prstGeom>
          <a:noFill/>
        </p:spPr>
        <p:txBody>
          <a:bodyPr wrap="square" rtlCol="0">
            <a:spAutoFit/>
          </a:bodyPr>
          <a:lstStyle/>
          <a:p>
            <a:r>
              <a:rPr lang="en-US" sz="2800" dirty="0" smtClean="0"/>
              <a:t>Snow Water Equivalent</a:t>
            </a:r>
            <a:endParaRPr lang="en-US" sz="2800" dirty="0"/>
          </a:p>
        </p:txBody>
      </p:sp>
      <p:pic>
        <p:nvPicPr>
          <p:cNvPr id="5" name="Picture 2"/>
          <p:cNvPicPr>
            <a:picLocks noChangeAspect="1" noChangeArrowheads="1"/>
          </p:cNvPicPr>
          <p:nvPr/>
        </p:nvPicPr>
        <p:blipFill>
          <a:blip r:embed="rId4" cstate="print"/>
          <a:srcRect/>
          <a:stretch>
            <a:fillRect/>
          </a:stretch>
        </p:blipFill>
        <p:spPr bwMode="auto">
          <a:xfrm>
            <a:off x="5897754" y="1371600"/>
            <a:ext cx="3246246" cy="4038600"/>
          </a:xfrm>
          <a:prstGeom prst="rect">
            <a:avLst/>
          </a:prstGeom>
          <a:noFill/>
          <a:ln w="9525">
            <a:noFill/>
            <a:miter lim="800000"/>
            <a:headEnd/>
            <a:tailEnd/>
          </a:ln>
        </p:spPr>
      </p:pic>
      <p:cxnSp>
        <p:nvCxnSpPr>
          <p:cNvPr id="7" name="Straight Arrow Connector 6"/>
          <p:cNvCxnSpPr/>
          <p:nvPr/>
        </p:nvCxnSpPr>
        <p:spPr>
          <a:xfrm>
            <a:off x="4800600" y="3733800"/>
            <a:ext cx="1066800" cy="457200"/>
          </a:xfrm>
          <a:prstGeom prst="straightConnector1">
            <a:avLst/>
          </a:prstGeom>
          <a:ln w="63500" cmpd="sng">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p of Modeled Snow Water Equivalent (updated hourly)"/>
          <p:cNvPicPr>
            <a:picLocks noChangeAspect="1" noChangeArrowheads="1"/>
          </p:cNvPicPr>
          <p:nvPr/>
        </p:nvPicPr>
        <p:blipFill>
          <a:blip r:embed="rId3" cstate="print"/>
          <a:srcRect/>
          <a:stretch>
            <a:fillRect/>
          </a:stretch>
        </p:blipFill>
        <p:spPr bwMode="auto">
          <a:xfrm>
            <a:off x="0" y="1371600"/>
            <a:ext cx="5588000" cy="4191000"/>
          </a:xfrm>
          <a:prstGeom prst="rect">
            <a:avLst/>
          </a:prstGeom>
          <a:noFill/>
        </p:spPr>
      </p:pic>
      <p:pic>
        <p:nvPicPr>
          <p:cNvPr id="27649" name="Picture 1"/>
          <p:cNvPicPr>
            <a:picLocks noChangeAspect="1" noChangeArrowheads="1"/>
          </p:cNvPicPr>
          <p:nvPr/>
        </p:nvPicPr>
        <p:blipFill>
          <a:blip r:embed="rId4" cstate="print"/>
          <a:srcRect/>
          <a:stretch>
            <a:fillRect/>
          </a:stretch>
        </p:blipFill>
        <p:spPr bwMode="auto">
          <a:xfrm>
            <a:off x="5626100" y="0"/>
            <a:ext cx="3517900" cy="5181600"/>
          </a:xfrm>
          <a:prstGeom prst="rect">
            <a:avLst/>
          </a:prstGeom>
          <a:noFill/>
          <a:ln w="9525">
            <a:noFill/>
            <a:miter lim="800000"/>
            <a:headEnd/>
            <a:tailEnd/>
          </a:ln>
        </p:spPr>
      </p:pic>
      <p:pic>
        <p:nvPicPr>
          <p:cNvPr id="27650" name="Picture 2"/>
          <p:cNvPicPr>
            <a:picLocks noChangeAspect="1" noChangeArrowheads="1"/>
          </p:cNvPicPr>
          <p:nvPr/>
        </p:nvPicPr>
        <p:blipFill>
          <a:blip r:embed="rId5" cstate="print"/>
          <a:srcRect/>
          <a:stretch>
            <a:fillRect/>
          </a:stretch>
        </p:blipFill>
        <p:spPr bwMode="auto">
          <a:xfrm>
            <a:off x="0" y="0"/>
            <a:ext cx="4953000"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Outlook Product</a:t>
            </a:r>
            <a:endParaRPr lang="en-US" dirty="0"/>
          </a:p>
        </p:txBody>
      </p:sp>
      <p:pic>
        <p:nvPicPr>
          <p:cNvPr id="4" name="Picture 2" descr="The Current Flood Potential Outlook for the MARFC"/>
          <p:cNvPicPr>
            <a:picLocks noGrp="1" noChangeAspect="1" noChangeArrowheads="1"/>
          </p:cNvPicPr>
          <p:nvPr>
            <p:ph idx="1"/>
          </p:nvPr>
        </p:nvPicPr>
        <p:blipFill>
          <a:blip r:embed="rId3" cstate="print"/>
          <a:srcRect/>
          <a:stretch>
            <a:fillRect/>
          </a:stretch>
        </p:blipFill>
        <p:spPr bwMode="auto">
          <a:xfrm>
            <a:off x="533400" y="1371600"/>
            <a:ext cx="5334000" cy="5334000"/>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6934200" y="2438400"/>
            <a:ext cx="2209800" cy="2749175"/>
          </a:xfrm>
          <a:prstGeom prst="rect">
            <a:avLst/>
          </a:prstGeom>
          <a:noFill/>
          <a:ln w="9525">
            <a:noFill/>
            <a:miter lim="800000"/>
            <a:headEnd/>
            <a:tailEnd/>
          </a:ln>
        </p:spPr>
      </p:pic>
      <p:cxnSp>
        <p:nvCxnSpPr>
          <p:cNvPr id="7" name="Straight Arrow Connector 6"/>
          <p:cNvCxnSpPr/>
          <p:nvPr/>
        </p:nvCxnSpPr>
        <p:spPr>
          <a:xfrm flipV="1">
            <a:off x="5867400" y="3429000"/>
            <a:ext cx="1066800" cy="304800"/>
          </a:xfrm>
          <a:prstGeom prst="straightConnector1">
            <a:avLst/>
          </a:prstGeom>
          <a:ln w="63500" cmpd="sng">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Flood Outlook</a:t>
            </a:r>
            <a:endParaRPr lang="en-US" dirty="0"/>
          </a:p>
        </p:txBody>
      </p:sp>
      <p:pic>
        <p:nvPicPr>
          <p:cNvPr id="4" name="Picture 2" descr="http://www.hpc.ncep.noaa.gov/nationalfloodoutlook/finalfop_nobounds.gif"/>
          <p:cNvPicPr>
            <a:picLocks noGrp="1" noChangeAspect="1" noChangeArrowheads="1"/>
          </p:cNvPicPr>
          <p:nvPr>
            <p:ph idx="1"/>
          </p:nvPr>
        </p:nvPicPr>
        <p:blipFill>
          <a:blip r:embed="rId3" cstate="print"/>
          <a:srcRect/>
          <a:stretch>
            <a:fillRect/>
          </a:stretch>
        </p:blipFill>
        <p:spPr bwMode="auto">
          <a:xfrm>
            <a:off x="152400" y="1600200"/>
            <a:ext cx="6462962" cy="4525963"/>
          </a:xfrm>
          <a:prstGeom prst="rect">
            <a:avLst/>
          </a:prstGeom>
          <a:noFill/>
        </p:spPr>
      </p:pic>
      <p:pic>
        <p:nvPicPr>
          <p:cNvPr id="32770" name="Picture 2"/>
          <p:cNvPicPr>
            <a:picLocks noChangeAspect="1" noChangeArrowheads="1"/>
          </p:cNvPicPr>
          <p:nvPr/>
        </p:nvPicPr>
        <p:blipFill>
          <a:blip r:embed="rId4" cstate="print"/>
          <a:srcRect/>
          <a:stretch>
            <a:fillRect/>
          </a:stretch>
        </p:blipFill>
        <p:spPr bwMode="auto">
          <a:xfrm>
            <a:off x="7041502" y="2209800"/>
            <a:ext cx="2102498" cy="1981200"/>
          </a:xfrm>
          <a:prstGeom prst="rect">
            <a:avLst/>
          </a:prstGeom>
          <a:noFill/>
          <a:ln w="9525">
            <a:noFill/>
            <a:miter lim="800000"/>
            <a:headEnd/>
            <a:tailEnd/>
          </a:ln>
        </p:spPr>
      </p:pic>
      <p:cxnSp>
        <p:nvCxnSpPr>
          <p:cNvPr id="7" name="Straight Arrow Connector 6"/>
          <p:cNvCxnSpPr/>
          <p:nvPr/>
        </p:nvCxnSpPr>
        <p:spPr>
          <a:xfrm flipV="1">
            <a:off x="6172200" y="4191000"/>
            <a:ext cx="1828800" cy="609600"/>
          </a:xfrm>
          <a:prstGeom prst="straightConnector1">
            <a:avLst/>
          </a:prstGeom>
          <a:ln w="63500">
            <a:tailEnd type="arrow"/>
          </a:ln>
          <a:effectLst>
            <a:outerShdw blurRad="50800" dist="50800" dir="5400000" algn="ctr" rotWithShape="0">
              <a:srgbClr val="000000">
                <a:alpha val="43137"/>
              </a:srgb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l="14375" t="33593" r="62188" b="25000"/>
          <a:stretch>
            <a:fillRect/>
          </a:stretch>
        </p:blipFill>
        <p:spPr bwMode="auto">
          <a:xfrm>
            <a:off x="3079630" y="1828800"/>
            <a:ext cx="6038491" cy="4267200"/>
          </a:xfrm>
          <a:prstGeom prst="rect">
            <a:avLst/>
          </a:prstGeom>
          <a:noFill/>
          <a:ln w="9525">
            <a:noFill/>
            <a:miter lim="800000"/>
            <a:headEnd/>
            <a:tailEnd/>
          </a:ln>
        </p:spPr>
      </p:pic>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Watches/Warnings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1" name="Straight Arrow Connector 10"/>
          <p:cNvCxnSpPr/>
          <p:nvPr/>
        </p:nvCxnSpPr>
        <p:spPr>
          <a:xfrm>
            <a:off x="3124200" y="2895600"/>
            <a:ext cx="685800" cy="3810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1981200"/>
            <a:ext cx="2895600" cy="1569660"/>
          </a:xfrm>
          <a:prstGeom prst="rect">
            <a:avLst/>
          </a:prstGeom>
          <a:noFill/>
        </p:spPr>
        <p:txBody>
          <a:bodyPr wrap="square" rtlCol="0">
            <a:spAutoFit/>
          </a:bodyPr>
          <a:lstStyle/>
          <a:p>
            <a:r>
              <a:rPr lang="en-US" dirty="0" smtClean="0"/>
              <a:t>- </a:t>
            </a:r>
            <a:r>
              <a:rPr lang="en-US" sz="2000" dirty="0" smtClean="0"/>
              <a:t>Map will highlight based on any active watches or warnings that are in effect</a:t>
            </a:r>
          </a:p>
          <a:p>
            <a:endParaRPr lang="en-US" dirty="0" smtClean="0"/>
          </a:p>
          <a:p>
            <a:endParaRPr lang="en-US" dirty="0"/>
          </a:p>
        </p:txBody>
      </p:sp>
      <p:sp>
        <p:nvSpPr>
          <p:cNvPr id="20" name="TextBox 19"/>
          <p:cNvSpPr txBox="1"/>
          <p:nvPr/>
        </p:nvSpPr>
        <p:spPr>
          <a:xfrm>
            <a:off x="304800" y="3733800"/>
            <a:ext cx="2895600" cy="1877437"/>
          </a:xfrm>
          <a:prstGeom prst="rect">
            <a:avLst/>
          </a:prstGeom>
          <a:noFill/>
        </p:spPr>
        <p:txBody>
          <a:bodyPr wrap="square" rtlCol="0">
            <a:spAutoFit/>
          </a:bodyPr>
          <a:lstStyle/>
          <a:p>
            <a:pPr>
              <a:buFontTx/>
              <a:buChar char="-"/>
            </a:pPr>
            <a:r>
              <a:rPr lang="en-US" sz="2000" dirty="0" smtClean="0"/>
              <a:t>By clicking on your area of interest, you can view any valid watches or warnings that are in effect</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00200"/>
            <a:ext cx="9144000" cy="1470025"/>
          </a:xfrm>
        </p:spPr>
        <p:txBody>
          <a:bodyPr>
            <a:normAutofit fontScale="90000"/>
          </a:bodyPr>
          <a:lstStyle/>
          <a:p>
            <a:r>
              <a:rPr lang="en-US" dirty="0" smtClean="0"/>
              <a:t>See our handout </a:t>
            </a:r>
            <a:br>
              <a:rPr lang="en-US" dirty="0" smtClean="0"/>
            </a:br>
            <a:r>
              <a:rPr lang="en-US" dirty="0" smtClean="0"/>
              <a:t>for the addresses to these and other</a:t>
            </a:r>
            <a:br>
              <a:rPr lang="en-US" dirty="0" smtClean="0"/>
            </a:br>
            <a:r>
              <a:rPr lang="en-US" dirty="0" smtClean="0"/>
              <a:t>helpful NWS internet sites.</a:t>
            </a:r>
            <a:endParaRPr lang="en-US" dirty="0"/>
          </a:p>
        </p:txBody>
      </p:sp>
      <p:sp>
        <p:nvSpPr>
          <p:cNvPr id="5" name="Subtitle 4"/>
          <p:cNvSpPr>
            <a:spLocks noGrp="1"/>
          </p:cNvSpPr>
          <p:nvPr>
            <p:ph type="subTitle" idx="1"/>
          </p:nvPr>
        </p:nvSpPr>
        <p:spPr/>
        <p:txBody>
          <a:bodyPr/>
          <a:lstStyle/>
          <a:p>
            <a:r>
              <a:rPr lang="en-US" dirty="0" smtClean="0">
                <a:hlinkClick r:id="rId3"/>
              </a:rPr>
              <a:t>erik.heden@noaa.gov</a:t>
            </a:r>
            <a:endParaRPr lang="en-US" dirty="0" smtClean="0"/>
          </a:p>
          <a:p>
            <a:r>
              <a:rPr lang="en-US" dirty="0" smtClean="0">
                <a:hlinkClick r:id="rId4"/>
              </a:rPr>
              <a:t>patricia.wnek@noaa.gov</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l="14375" t="33593" r="62188" b="25000"/>
          <a:stretch>
            <a:fillRect/>
          </a:stretch>
        </p:blipFill>
        <p:spPr bwMode="auto">
          <a:xfrm>
            <a:off x="3079630" y="1828800"/>
            <a:ext cx="6038491" cy="4267200"/>
          </a:xfrm>
          <a:prstGeom prst="rect">
            <a:avLst/>
          </a:prstGeom>
          <a:noFill/>
          <a:ln w="9525">
            <a:noFill/>
            <a:miter lim="800000"/>
            <a:headEnd/>
            <a:tailEnd/>
          </a:ln>
        </p:spPr>
      </p:pic>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Watches/Warnings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1" name="Straight Arrow Connector 10"/>
          <p:cNvCxnSpPr/>
          <p:nvPr/>
        </p:nvCxnSpPr>
        <p:spPr>
          <a:xfrm>
            <a:off x="3124200" y="2895600"/>
            <a:ext cx="685800" cy="3810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1981200"/>
            <a:ext cx="2895600" cy="1569660"/>
          </a:xfrm>
          <a:prstGeom prst="rect">
            <a:avLst/>
          </a:prstGeom>
          <a:noFill/>
        </p:spPr>
        <p:txBody>
          <a:bodyPr wrap="square" rtlCol="0">
            <a:spAutoFit/>
          </a:bodyPr>
          <a:lstStyle/>
          <a:p>
            <a:r>
              <a:rPr lang="en-US" dirty="0" smtClean="0"/>
              <a:t>- </a:t>
            </a:r>
            <a:r>
              <a:rPr lang="en-US" sz="2000" dirty="0" smtClean="0"/>
              <a:t>Map will highlight based on any active watches or warnings that are in effect</a:t>
            </a:r>
          </a:p>
          <a:p>
            <a:endParaRPr lang="en-US" dirty="0" smtClean="0"/>
          </a:p>
          <a:p>
            <a:endParaRPr lang="en-US" dirty="0"/>
          </a:p>
        </p:txBody>
      </p:sp>
      <p:sp>
        <p:nvSpPr>
          <p:cNvPr id="20" name="TextBox 19"/>
          <p:cNvSpPr txBox="1"/>
          <p:nvPr/>
        </p:nvSpPr>
        <p:spPr>
          <a:xfrm>
            <a:off x="304800" y="3733800"/>
            <a:ext cx="2895600" cy="1877437"/>
          </a:xfrm>
          <a:prstGeom prst="rect">
            <a:avLst/>
          </a:prstGeom>
          <a:noFill/>
        </p:spPr>
        <p:txBody>
          <a:bodyPr wrap="square" rtlCol="0">
            <a:spAutoFit/>
          </a:bodyPr>
          <a:lstStyle/>
          <a:p>
            <a:pPr>
              <a:buFontTx/>
              <a:buChar char="-"/>
            </a:pPr>
            <a:r>
              <a:rPr lang="en-US" sz="2000" dirty="0" smtClean="0"/>
              <a:t>By clicking on your area of interest, you can view any valid watches or warnings that are in effect</a:t>
            </a:r>
          </a:p>
          <a:p>
            <a:endParaRPr lang="en-US" dirty="0" smtClean="0"/>
          </a:p>
          <a:p>
            <a:endParaRPr lang="en-US" dirty="0"/>
          </a:p>
        </p:txBody>
      </p:sp>
      <p:cxnSp>
        <p:nvCxnSpPr>
          <p:cNvPr id="21" name="Straight Arrow Connector 20"/>
          <p:cNvCxnSpPr/>
          <p:nvPr/>
        </p:nvCxnSpPr>
        <p:spPr>
          <a:xfrm>
            <a:off x="3124200" y="4572000"/>
            <a:ext cx="2743200" cy="762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6200" y="1295400"/>
            <a:ext cx="4724400" cy="5474306"/>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4966741" y="2199383"/>
            <a:ext cx="4177259" cy="3668017"/>
          </a:xfrm>
          <a:prstGeom prst="rect">
            <a:avLst/>
          </a:prstGeom>
          <a:noFill/>
          <a:ln w="9525">
            <a:noFill/>
            <a:miter lim="800000"/>
            <a:headEnd/>
            <a:tailEnd/>
          </a:ln>
          <a:effec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Watches/Warnings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p:txBody>
      </p:sp>
      <p:pic>
        <p:nvPicPr>
          <p:cNvPr id="4" name="Picture 2"/>
          <p:cNvPicPr>
            <a:picLocks noChangeAspect="1" noChangeArrowheads="1"/>
          </p:cNvPicPr>
          <p:nvPr/>
        </p:nvPicPr>
        <p:blipFill>
          <a:blip r:embed="rId3" cstate="print"/>
          <a:srcRect/>
          <a:stretch>
            <a:fillRect/>
          </a:stretch>
        </p:blipFill>
        <p:spPr bwMode="auto">
          <a:xfrm>
            <a:off x="3200401" y="1371600"/>
            <a:ext cx="5791199" cy="5436346"/>
          </a:xfrm>
          <a:prstGeom prst="rect">
            <a:avLst/>
          </a:prstGeom>
          <a:noFill/>
          <a:ln w="9525">
            <a:noFill/>
            <a:miter lim="800000"/>
            <a:headEnd/>
            <a:tailEnd/>
          </a:ln>
          <a:effectLst/>
        </p:spPr>
      </p:pic>
      <p:sp>
        <p:nvSpPr>
          <p:cNvPr id="6" name="TextBox 5"/>
          <p:cNvSpPr txBox="1"/>
          <p:nvPr/>
        </p:nvSpPr>
        <p:spPr>
          <a:xfrm>
            <a:off x="381000" y="1905000"/>
            <a:ext cx="2895600" cy="1261884"/>
          </a:xfrm>
          <a:prstGeom prst="rect">
            <a:avLst/>
          </a:prstGeom>
          <a:noFill/>
        </p:spPr>
        <p:txBody>
          <a:bodyPr wrap="square" rtlCol="0">
            <a:spAutoFit/>
          </a:bodyPr>
          <a:lstStyle/>
          <a:p>
            <a:pPr>
              <a:buFontTx/>
              <a:buChar char="-"/>
            </a:pPr>
            <a:r>
              <a:rPr lang="en-US" dirty="0" smtClean="0"/>
              <a:t> </a:t>
            </a:r>
            <a:r>
              <a:rPr lang="en-US" sz="2000" dirty="0" smtClean="0"/>
              <a:t>River levels, both past, present and future</a:t>
            </a:r>
          </a:p>
          <a:p>
            <a:endParaRPr lang="en-US" dirty="0" smtClean="0"/>
          </a:p>
          <a:p>
            <a:endParaRPr lang="en-US" dirty="0"/>
          </a:p>
        </p:txBody>
      </p:sp>
      <p:sp>
        <p:nvSpPr>
          <p:cNvPr id="7" name="TextBox 6"/>
          <p:cNvSpPr txBox="1"/>
          <p:nvPr/>
        </p:nvSpPr>
        <p:spPr>
          <a:xfrm>
            <a:off x="304800" y="3200400"/>
            <a:ext cx="2895600" cy="1877437"/>
          </a:xfrm>
          <a:prstGeom prst="rect">
            <a:avLst/>
          </a:prstGeom>
          <a:noFill/>
        </p:spPr>
        <p:txBody>
          <a:bodyPr wrap="square" rtlCol="0">
            <a:spAutoFit/>
          </a:bodyPr>
          <a:lstStyle/>
          <a:p>
            <a:pPr>
              <a:buFontTx/>
              <a:buChar char="-"/>
            </a:pPr>
            <a:r>
              <a:rPr lang="en-US" dirty="0" smtClean="0"/>
              <a:t> </a:t>
            </a:r>
            <a:r>
              <a:rPr lang="en-US" sz="2000" dirty="0" smtClean="0"/>
              <a:t>Specific site information, including gauge location, history, and flood category</a:t>
            </a:r>
          </a:p>
          <a:p>
            <a:endParaRPr lang="en-US" dirty="0" smtClean="0"/>
          </a:p>
          <a:p>
            <a:endParaRPr lang="en-US" dirty="0"/>
          </a:p>
        </p:txBody>
      </p:sp>
      <p:sp>
        <p:nvSpPr>
          <p:cNvPr id="8" name="TextBox 7"/>
          <p:cNvSpPr txBox="1"/>
          <p:nvPr/>
        </p:nvSpPr>
        <p:spPr>
          <a:xfrm>
            <a:off x="381000" y="4953000"/>
            <a:ext cx="2895600" cy="1569660"/>
          </a:xfrm>
          <a:prstGeom prst="rect">
            <a:avLst/>
          </a:prstGeom>
          <a:noFill/>
        </p:spPr>
        <p:txBody>
          <a:bodyPr wrap="square" rtlCol="0">
            <a:spAutoFit/>
          </a:bodyPr>
          <a:lstStyle/>
          <a:p>
            <a:pPr>
              <a:buFontTx/>
              <a:buChar char="-"/>
            </a:pPr>
            <a:r>
              <a:rPr lang="en-US" dirty="0" smtClean="0"/>
              <a:t> </a:t>
            </a:r>
            <a:r>
              <a:rPr lang="en-US" sz="2000" dirty="0" smtClean="0"/>
              <a:t>Precipitation amounts, including observed and departure from normal.</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p:txBody>
      </p:sp>
      <p:pic>
        <p:nvPicPr>
          <p:cNvPr id="10242" name="Picture 2"/>
          <p:cNvPicPr>
            <a:picLocks noChangeAspect="1" noChangeArrowheads="1"/>
          </p:cNvPicPr>
          <p:nvPr/>
        </p:nvPicPr>
        <p:blipFill>
          <a:blip r:embed="rId3" cstate="print"/>
          <a:srcRect/>
          <a:stretch>
            <a:fillRect/>
          </a:stretch>
        </p:blipFill>
        <p:spPr bwMode="auto">
          <a:xfrm>
            <a:off x="4114800" y="1448826"/>
            <a:ext cx="4953000" cy="5332974"/>
          </a:xfrm>
          <a:prstGeom prst="rect">
            <a:avLst/>
          </a:prstGeom>
          <a:noFill/>
          <a:ln w="9525">
            <a:noFill/>
            <a:miter lim="800000"/>
            <a:headEnd/>
            <a:tailEnd/>
          </a:ln>
          <a:effectLst/>
        </p:spPr>
      </p:pic>
      <p:sp>
        <p:nvSpPr>
          <p:cNvPr id="5" name="TextBox 4"/>
          <p:cNvSpPr txBox="1"/>
          <p:nvPr/>
        </p:nvSpPr>
        <p:spPr>
          <a:xfrm>
            <a:off x="381000" y="3200400"/>
            <a:ext cx="2895600" cy="1261884"/>
          </a:xfrm>
          <a:prstGeom prst="rect">
            <a:avLst/>
          </a:prstGeom>
          <a:noFill/>
        </p:spPr>
        <p:txBody>
          <a:bodyPr wrap="square" rtlCol="0">
            <a:spAutoFit/>
          </a:bodyPr>
          <a:lstStyle/>
          <a:p>
            <a:r>
              <a:rPr lang="en-US" dirty="0" smtClean="0"/>
              <a:t>- </a:t>
            </a:r>
            <a:r>
              <a:rPr lang="en-US" sz="2000" dirty="0" smtClean="0"/>
              <a:t>Quick view of the trend of the river (blue)</a:t>
            </a:r>
          </a:p>
          <a:p>
            <a:endParaRPr lang="en-US" dirty="0" smtClean="0"/>
          </a:p>
          <a:p>
            <a:endParaRPr lang="en-US" dirty="0"/>
          </a:p>
        </p:txBody>
      </p:sp>
      <p:sp>
        <p:nvSpPr>
          <p:cNvPr id="6" name="TextBox 5"/>
          <p:cNvSpPr txBox="1"/>
          <p:nvPr/>
        </p:nvSpPr>
        <p:spPr>
          <a:xfrm>
            <a:off x="457200" y="2014716"/>
            <a:ext cx="2895600" cy="1261884"/>
          </a:xfrm>
          <a:prstGeom prst="rect">
            <a:avLst/>
          </a:prstGeom>
          <a:noFill/>
        </p:spPr>
        <p:txBody>
          <a:bodyPr wrap="square" rtlCol="0">
            <a:spAutoFit/>
          </a:bodyPr>
          <a:lstStyle/>
          <a:p>
            <a:r>
              <a:rPr lang="en-US" dirty="0" smtClean="0"/>
              <a:t>- </a:t>
            </a:r>
            <a:r>
              <a:rPr lang="en-US" sz="2000" dirty="0" smtClean="0"/>
              <a:t>Forecast for the river (green)</a:t>
            </a:r>
          </a:p>
          <a:p>
            <a:endParaRPr lang="en-US" dirty="0" smtClean="0"/>
          </a:p>
          <a:p>
            <a:endParaRPr lang="en-US" dirty="0"/>
          </a:p>
        </p:txBody>
      </p:sp>
      <p:sp>
        <p:nvSpPr>
          <p:cNvPr id="7" name="TextBox 6"/>
          <p:cNvSpPr txBox="1"/>
          <p:nvPr/>
        </p:nvSpPr>
        <p:spPr>
          <a:xfrm>
            <a:off x="381000" y="4191000"/>
            <a:ext cx="2895600" cy="1261884"/>
          </a:xfrm>
          <a:prstGeom prst="rect">
            <a:avLst/>
          </a:prstGeom>
          <a:noFill/>
        </p:spPr>
        <p:txBody>
          <a:bodyPr wrap="square" rtlCol="0">
            <a:spAutoFit/>
          </a:bodyPr>
          <a:lstStyle/>
          <a:p>
            <a:r>
              <a:rPr lang="en-US" dirty="0" smtClean="0"/>
              <a:t>- </a:t>
            </a:r>
            <a:r>
              <a:rPr lang="en-US" sz="2000" dirty="0" smtClean="0"/>
              <a:t>Flood category will be graphed as applicable </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p:txBody>
      </p:sp>
      <p:pic>
        <p:nvPicPr>
          <p:cNvPr id="10242" name="Picture 2"/>
          <p:cNvPicPr>
            <a:picLocks noChangeAspect="1" noChangeArrowheads="1"/>
          </p:cNvPicPr>
          <p:nvPr/>
        </p:nvPicPr>
        <p:blipFill>
          <a:blip r:embed="rId3" cstate="print"/>
          <a:srcRect/>
          <a:stretch>
            <a:fillRect/>
          </a:stretch>
        </p:blipFill>
        <p:spPr bwMode="auto">
          <a:xfrm>
            <a:off x="4114800" y="1448826"/>
            <a:ext cx="4953000" cy="5332974"/>
          </a:xfrm>
          <a:prstGeom prst="rect">
            <a:avLst/>
          </a:prstGeom>
          <a:noFill/>
          <a:ln w="9525">
            <a:noFill/>
            <a:miter lim="800000"/>
            <a:headEnd/>
            <a:tailEnd/>
          </a:ln>
          <a:effectLst/>
        </p:spPr>
      </p:pic>
      <p:sp>
        <p:nvSpPr>
          <p:cNvPr id="5" name="TextBox 4"/>
          <p:cNvSpPr txBox="1"/>
          <p:nvPr/>
        </p:nvSpPr>
        <p:spPr>
          <a:xfrm>
            <a:off x="381000" y="3200400"/>
            <a:ext cx="2895600" cy="1261884"/>
          </a:xfrm>
          <a:prstGeom prst="rect">
            <a:avLst/>
          </a:prstGeom>
          <a:noFill/>
        </p:spPr>
        <p:txBody>
          <a:bodyPr wrap="square" rtlCol="0">
            <a:spAutoFit/>
          </a:bodyPr>
          <a:lstStyle/>
          <a:p>
            <a:r>
              <a:rPr lang="en-US" dirty="0" smtClean="0"/>
              <a:t>- </a:t>
            </a:r>
            <a:r>
              <a:rPr lang="en-US" sz="2000" dirty="0" smtClean="0"/>
              <a:t>Quick view of the trend of the river (blue)</a:t>
            </a:r>
          </a:p>
          <a:p>
            <a:endParaRPr lang="en-US" dirty="0" smtClean="0"/>
          </a:p>
          <a:p>
            <a:endParaRPr lang="en-US" dirty="0"/>
          </a:p>
        </p:txBody>
      </p:sp>
      <p:sp>
        <p:nvSpPr>
          <p:cNvPr id="6" name="TextBox 5"/>
          <p:cNvSpPr txBox="1"/>
          <p:nvPr/>
        </p:nvSpPr>
        <p:spPr>
          <a:xfrm>
            <a:off x="457200" y="2014716"/>
            <a:ext cx="2895600" cy="1261884"/>
          </a:xfrm>
          <a:prstGeom prst="rect">
            <a:avLst/>
          </a:prstGeom>
          <a:noFill/>
        </p:spPr>
        <p:txBody>
          <a:bodyPr wrap="square" rtlCol="0">
            <a:spAutoFit/>
          </a:bodyPr>
          <a:lstStyle/>
          <a:p>
            <a:r>
              <a:rPr lang="en-US" dirty="0" smtClean="0"/>
              <a:t>- </a:t>
            </a:r>
            <a:r>
              <a:rPr lang="en-US" sz="2000" dirty="0" smtClean="0"/>
              <a:t>Forecast for the river (green)</a:t>
            </a:r>
          </a:p>
          <a:p>
            <a:endParaRPr lang="en-US" dirty="0" smtClean="0"/>
          </a:p>
          <a:p>
            <a:endParaRPr lang="en-US" dirty="0"/>
          </a:p>
        </p:txBody>
      </p:sp>
      <p:sp>
        <p:nvSpPr>
          <p:cNvPr id="7" name="TextBox 6"/>
          <p:cNvSpPr txBox="1"/>
          <p:nvPr/>
        </p:nvSpPr>
        <p:spPr>
          <a:xfrm>
            <a:off x="381000" y="4191000"/>
            <a:ext cx="2895600" cy="1261884"/>
          </a:xfrm>
          <a:prstGeom prst="rect">
            <a:avLst/>
          </a:prstGeom>
          <a:noFill/>
        </p:spPr>
        <p:txBody>
          <a:bodyPr wrap="square" rtlCol="0">
            <a:spAutoFit/>
          </a:bodyPr>
          <a:lstStyle/>
          <a:p>
            <a:r>
              <a:rPr lang="en-US" dirty="0" smtClean="0"/>
              <a:t>- </a:t>
            </a:r>
            <a:r>
              <a:rPr lang="en-US" sz="2000" dirty="0" smtClean="0"/>
              <a:t>Flood category will be graphed as applicable </a:t>
            </a:r>
          </a:p>
          <a:p>
            <a:endParaRPr lang="en-US" dirty="0" smtClean="0"/>
          </a:p>
          <a:p>
            <a:endParaRPr lang="en-US" dirty="0"/>
          </a:p>
        </p:txBody>
      </p:sp>
      <p:cxnSp>
        <p:nvCxnSpPr>
          <p:cNvPr id="8" name="Straight Arrow Connector 7"/>
          <p:cNvCxnSpPr/>
          <p:nvPr/>
        </p:nvCxnSpPr>
        <p:spPr>
          <a:xfrm>
            <a:off x="2971800" y="2286000"/>
            <a:ext cx="4343400" cy="27432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AHPS </a:t>
            </a:r>
          </a:p>
        </p:txBody>
      </p:sp>
      <p:pic>
        <p:nvPicPr>
          <p:cNvPr id="10242" name="Picture 2"/>
          <p:cNvPicPr>
            <a:picLocks noChangeAspect="1" noChangeArrowheads="1"/>
          </p:cNvPicPr>
          <p:nvPr/>
        </p:nvPicPr>
        <p:blipFill>
          <a:blip r:embed="rId3" cstate="print"/>
          <a:srcRect/>
          <a:stretch>
            <a:fillRect/>
          </a:stretch>
        </p:blipFill>
        <p:spPr bwMode="auto">
          <a:xfrm>
            <a:off x="4114800" y="1448826"/>
            <a:ext cx="4953000" cy="5332974"/>
          </a:xfrm>
          <a:prstGeom prst="rect">
            <a:avLst/>
          </a:prstGeom>
          <a:noFill/>
          <a:ln w="9525">
            <a:noFill/>
            <a:miter lim="800000"/>
            <a:headEnd/>
            <a:tailEnd/>
          </a:ln>
          <a:effectLst/>
        </p:spPr>
      </p:pic>
      <p:sp>
        <p:nvSpPr>
          <p:cNvPr id="5" name="TextBox 4"/>
          <p:cNvSpPr txBox="1"/>
          <p:nvPr/>
        </p:nvSpPr>
        <p:spPr>
          <a:xfrm>
            <a:off x="381000" y="3200400"/>
            <a:ext cx="2895600" cy="1261884"/>
          </a:xfrm>
          <a:prstGeom prst="rect">
            <a:avLst/>
          </a:prstGeom>
          <a:noFill/>
        </p:spPr>
        <p:txBody>
          <a:bodyPr wrap="square" rtlCol="0">
            <a:spAutoFit/>
          </a:bodyPr>
          <a:lstStyle/>
          <a:p>
            <a:r>
              <a:rPr lang="en-US" dirty="0" smtClean="0"/>
              <a:t>- </a:t>
            </a:r>
            <a:r>
              <a:rPr lang="en-US" sz="2000" dirty="0" smtClean="0"/>
              <a:t>Quick view of the trend of the river (blue)</a:t>
            </a:r>
          </a:p>
          <a:p>
            <a:endParaRPr lang="en-US" dirty="0" smtClean="0"/>
          </a:p>
          <a:p>
            <a:endParaRPr lang="en-US" dirty="0"/>
          </a:p>
        </p:txBody>
      </p:sp>
      <p:sp>
        <p:nvSpPr>
          <p:cNvPr id="6" name="TextBox 5"/>
          <p:cNvSpPr txBox="1"/>
          <p:nvPr/>
        </p:nvSpPr>
        <p:spPr>
          <a:xfrm>
            <a:off x="457200" y="2014716"/>
            <a:ext cx="2895600" cy="1261884"/>
          </a:xfrm>
          <a:prstGeom prst="rect">
            <a:avLst/>
          </a:prstGeom>
          <a:noFill/>
        </p:spPr>
        <p:txBody>
          <a:bodyPr wrap="square" rtlCol="0">
            <a:spAutoFit/>
          </a:bodyPr>
          <a:lstStyle/>
          <a:p>
            <a:r>
              <a:rPr lang="en-US" dirty="0" smtClean="0"/>
              <a:t>- </a:t>
            </a:r>
            <a:r>
              <a:rPr lang="en-US" sz="2000" dirty="0" smtClean="0"/>
              <a:t>Forecast for the river (green)</a:t>
            </a:r>
          </a:p>
          <a:p>
            <a:endParaRPr lang="en-US" dirty="0" smtClean="0"/>
          </a:p>
          <a:p>
            <a:endParaRPr lang="en-US" dirty="0"/>
          </a:p>
        </p:txBody>
      </p:sp>
      <p:sp>
        <p:nvSpPr>
          <p:cNvPr id="7" name="TextBox 6"/>
          <p:cNvSpPr txBox="1"/>
          <p:nvPr/>
        </p:nvSpPr>
        <p:spPr>
          <a:xfrm>
            <a:off x="381000" y="4191000"/>
            <a:ext cx="2895600" cy="1261884"/>
          </a:xfrm>
          <a:prstGeom prst="rect">
            <a:avLst/>
          </a:prstGeom>
          <a:noFill/>
        </p:spPr>
        <p:txBody>
          <a:bodyPr wrap="square" rtlCol="0">
            <a:spAutoFit/>
          </a:bodyPr>
          <a:lstStyle/>
          <a:p>
            <a:r>
              <a:rPr lang="en-US" dirty="0" smtClean="0"/>
              <a:t>- </a:t>
            </a:r>
            <a:r>
              <a:rPr lang="en-US" sz="2000" dirty="0" smtClean="0"/>
              <a:t>Flood category will be graphed as applicable </a:t>
            </a:r>
          </a:p>
          <a:p>
            <a:endParaRPr lang="en-US" dirty="0" smtClean="0"/>
          </a:p>
          <a:p>
            <a:endParaRPr lang="en-US" dirty="0"/>
          </a:p>
        </p:txBody>
      </p:sp>
      <p:cxnSp>
        <p:nvCxnSpPr>
          <p:cNvPr id="8" name="Straight Arrow Connector 7"/>
          <p:cNvCxnSpPr/>
          <p:nvPr/>
        </p:nvCxnSpPr>
        <p:spPr>
          <a:xfrm>
            <a:off x="2971800" y="2286000"/>
            <a:ext cx="4343400" cy="27432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90800" y="3657600"/>
            <a:ext cx="3048000" cy="1371600"/>
          </a:xfrm>
          <a:prstGeom prst="straightConnector1">
            <a:avLst/>
          </a:prstGeom>
          <a:ln w="63500">
            <a:solidFill>
              <a:srgbClr val="0070C0"/>
            </a:solidFill>
            <a:tailEnd type="arrow"/>
          </a:ln>
          <a:effectLst>
            <a:outerShdw blurRad="50800" dist="38100" dir="2700000" algn="tl" rotWithShape="0">
              <a:prstClr val="black">
                <a:alpha val="69000"/>
              </a:prstClr>
            </a:outerShdw>
          </a:effectLst>
          <a:scene3d>
            <a:camera prst="orthographicFront"/>
            <a:lightRig rig="soft" dir="t"/>
          </a:scene3d>
          <a:sp3d>
            <a:bevelT prst="slope"/>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2764</Words>
  <Application>Microsoft Office PowerPoint</Application>
  <PresentationFormat>On-screen Show (4:3)</PresentationFormat>
  <Paragraphs>237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National Weather Service Products  on the Internet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National Weather Service Products  on the Internet</vt:lpstr>
      <vt:lpstr>Slide 21</vt:lpstr>
      <vt:lpstr>Flash Flood Guidance</vt:lpstr>
      <vt:lpstr>Slide 23</vt:lpstr>
      <vt:lpstr>Slide 24</vt:lpstr>
      <vt:lpstr>Headwater Guidance</vt:lpstr>
      <vt:lpstr>Slide 26</vt:lpstr>
      <vt:lpstr>Slide 27</vt:lpstr>
      <vt:lpstr>Flood Outlook Product</vt:lpstr>
      <vt:lpstr>National Flood Outlook</vt:lpstr>
      <vt:lpstr>See our handout  for the addresses to these and other helpful NWS internet sites.</vt:lpstr>
    </vt:vector>
  </TitlesOfParts>
  <Company>ctp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Products  on the Internet</dc:title>
  <dc:creator>patricia.wnek</dc:creator>
  <cp:lastModifiedBy>erik.heden</cp:lastModifiedBy>
  <cp:revision>57</cp:revision>
  <dcterms:created xsi:type="dcterms:W3CDTF">2010-05-13T17:45:30Z</dcterms:created>
  <dcterms:modified xsi:type="dcterms:W3CDTF">2010-05-21T17:30:35Z</dcterms:modified>
</cp:coreProperties>
</file>